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84" r:id="rId2"/>
    <p:sldId id="283" r:id="rId3"/>
    <p:sldId id="291" r:id="rId4"/>
    <p:sldId id="319" r:id="rId5"/>
    <p:sldId id="309" r:id="rId6"/>
    <p:sldId id="285" r:id="rId7"/>
    <p:sldId id="305" r:id="rId8"/>
    <p:sldId id="322" r:id="rId9"/>
    <p:sldId id="320" r:id="rId10"/>
    <p:sldId id="316" r:id="rId11"/>
    <p:sldId id="307" r:id="rId12"/>
    <p:sldId id="315" r:id="rId13"/>
    <p:sldId id="323" r:id="rId14"/>
    <p:sldId id="325" r:id="rId15"/>
    <p:sldId id="308" r:id="rId16"/>
    <p:sldId id="317"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000000"/>
    <a:srgbClr val="9CC5EE"/>
    <a:srgbClr val="C5E0B4"/>
    <a:srgbClr val="00CC66"/>
    <a:srgbClr val="33CC33"/>
    <a:srgbClr val="FF99CC"/>
    <a:srgbClr val="99FF33"/>
    <a:srgbClr val="FFFFFF"/>
    <a:srgbClr val="0081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05" autoAdjust="0"/>
    <p:restoredTop sz="62469" autoAdjust="0"/>
  </p:normalViewPr>
  <p:slideViewPr>
    <p:cSldViewPr snapToGrid="0">
      <p:cViewPr varScale="1">
        <p:scale>
          <a:sx n="42" d="100"/>
          <a:sy n="42" d="100"/>
        </p:scale>
        <p:origin x="1080" y="44"/>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6" d="100"/>
          <a:sy n="96" d="100"/>
        </p:scale>
        <p:origin x="3744" y="8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DDBEE5-1F49-4E21-AA75-C1EB99554DBB}" type="datetimeFigureOut">
              <a:rPr lang="zh-CN" altLang="en-US" smtClean="0"/>
              <a:t>21/10/12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DF900-46A4-4B55-A06F-548409280FC6}" type="slidenum">
              <a:rPr lang="zh-CN" altLang="en-US" smtClean="0"/>
              <a:t>‹#›</a:t>
            </a:fld>
            <a:endParaRPr lang="zh-CN" altLang="en-US"/>
          </a:p>
        </p:txBody>
      </p:sp>
    </p:spTree>
    <p:extLst>
      <p:ext uri="{BB962C8B-B14F-4D97-AF65-F5344CB8AC3E}">
        <p14:creationId xmlns:p14="http://schemas.microsoft.com/office/powerpoint/2010/main" val="1451605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07A637-8712-4E20-957A-998EEAA86395}" type="datetimeFigureOut">
              <a:rPr lang="zh-CN" altLang="en-US" smtClean="0"/>
              <a:t>21/10/12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403211-B18B-477D-A05F-14E4BC87236F}" type="slidenum">
              <a:rPr lang="zh-CN" altLang="en-US" smtClean="0"/>
              <a:t>‹#›</a:t>
            </a:fld>
            <a:endParaRPr lang="zh-CN" altLang="en-US"/>
          </a:p>
        </p:txBody>
      </p:sp>
    </p:spTree>
    <p:extLst>
      <p:ext uri="{BB962C8B-B14F-4D97-AF65-F5344CB8AC3E}">
        <p14:creationId xmlns:p14="http://schemas.microsoft.com/office/powerpoint/2010/main" val="5684887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Thanks for the introduction.</a:t>
            </a:r>
          </a:p>
          <a:p>
            <a:r>
              <a:rPr lang="en-US" altLang="zh-CN" dirty="0"/>
              <a:t>Hello everyone!</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I’m </a:t>
            </a:r>
            <a:r>
              <a:rPr lang="en-US" altLang="zh-CN" sz="1200" dirty="0" err="1"/>
              <a:t>Yuhan</a:t>
            </a:r>
            <a:r>
              <a:rPr lang="en-US" altLang="zh-CN" sz="1200" dirty="0"/>
              <a:t> Wu. I just got my bachelor degree from Peking University.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Today I will present our work: </a:t>
            </a:r>
            <a:r>
              <a:rPr lang="en-US" altLang="zh-CN" dirty="0"/>
              <a:t>MapEmbed </a:t>
            </a:r>
            <a:r>
              <a:rPr lang="en-US" altLang="zh-CN" sz="1200" dirty="0"/>
              <a:t>Perfect Hashing with High Load Factor and Fast Update. </a:t>
            </a:r>
          </a:p>
          <a:p>
            <a:endParaRPr lang="en-US" altLang="zh-CN" sz="1200"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1</a:t>
            </a:fld>
            <a:endParaRPr lang="zh-CN" altLang="en-US"/>
          </a:p>
        </p:txBody>
      </p:sp>
    </p:spTree>
    <p:extLst>
      <p:ext uri="{BB962C8B-B14F-4D97-AF65-F5344CB8AC3E}">
        <p14:creationId xmlns:p14="http://schemas.microsoft.com/office/powerpoint/2010/main" val="654051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To handle the overflow and improve the load factor , we propose the multi-layer version of MapEmbed.</a:t>
            </a:r>
          </a:p>
          <a:p>
            <a:r>
              <a:rPr lang="en-US" altLang="zh-CN" sz="1200" b="0" i="0" u="none" strike="noStrike" kern="1200" baseline="0" dirty="0">
                <a:solidFill>
                  <a:schemeClr val="tx1"/>
                </a:solidFill>
                <a:latin typeface="+mn-lt"/>
                <a:ea typeface="+mn-ea"/>
                <a:cs typeface="+mn-cs"/>
              </a:rPr>
              <a:t>We divide the cell array into three layers.</a:t>
            </a:r>
          </a:p>
          <a:p>
            <a:r>
              <a:rPr lang="en-US" altLang="zh-CN" sz="1200" b="0" i="0" u="none" strike="noStrike" kern="1200" baseline="0" dirty="0">
                <a:solidFill>
                  <a:schemeClr val="tx1"/>
                </a:solidFill>
                <a:latin typeface="+mn-lt"/>
                <a:ea typeface="+mn-ea"/>
                <a:cs typeface="+mn-cs"/>
              </a:rPr>
              <a:t>If we cannot eliminate the overflow in a cell of the first layer by circular movement, we find all key value pairs in the cell’s virtual table, and then insert them to the second layer,</a:t>
            </a:r>
          </a:p>
          <a:p>
            <a:endParaRPr lang="en-US" altLang="zh-CN" sz="1200" b="0" i="0" u="none" strike="noStrike" kern="1200" baseline="0" dirty="0">
              <a:solidFill>
                <a:schemeClr val="tx1"/>
              </a:solidFill>
              <a:latin typeface="+mn-lt"/>
              <a:ea typeface="+mn-ea"/>
              <a:cs typeface="+mn-cs"/>
            </a:endParaRPr>
          </a:p>
          <a:p>
            <a:r>
              <a:rPr lang="en-US" altLang="zh-CN" dirty="0"/>
              <a:t>Each layer uses independent hash functions. The first layer is the largest layer and the size of subsequent layers decreases layer by layer.</a:t>
            </a:r>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10</a:t>
            </a:fld>
            <a:endParaRPr lang="zh-CN" altLang="en-US"/>
          </a:p>
        </p:txBody>
      </p:sp>
    </p:spTree>
    <p:extLst>
      <p:ext uri="{BB962C8B-B14F-4D97-AF65-F5344CB8AC3E}">
        <p14:creationId xmlns:p14="http://schemas.microsoft.com/office/powerpoint/2010/main" val="4103850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present our experimental results.</a:t>
            </a:r>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11</a:t>
            </a:fld>
            <a:endParaRPr lang="zh-CN" altLang="en-US"/>
          </a:p>
        </p:txBody>
      </p:sp>
    </p:spTree>
    <p:extLst>
      <p:ext uri="{BB962C8B-B14F-4D97-AF65-F5344CB8AC3E}">
        <p14:creationId xmlns:p14="http://schemas.microsoft.com/office/powerpoint/2010/main" val="2684863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experimental platform is a CPU server and a FPGA (</a:t>
            </a:r>
            <a:r>
              <a:rPr lang="en-US" altLang="zh-CN" sz="1200" b="0" i="0" kern="1200" dirty="0">
                <a:solidFill>
                  <a:schemeClr val="tx1"/>
                </a:solidFill>
                <a:effectLst/>
                <a:latin typeface="+mn-lt"/>
                <a:ea typeface="+mn-ea"/>
                <a:cs typeface="+mn-cs"/>
              </a:rPr>
              <a:t>Field Programmable Gate Array</a:t>
            </a:r>
            <a:r>
              <a:rPr lang="en-US" altLang="zh-CN" dirty="0"/>
              <a:t>)</a:t>
            </a:r>
          </a:p>
          <a:p>
            <a:endParaRPr lang="en-US" altLang="zh-CN" dirty="0"/>
          </a:p>
          <a:p>
            <a:r>
              <a:rPr lang="en-US" altLang="zh-CN" dirty="0"/>
              <a:t>Our basic hash function is murmur hash.</a:t>
            </a:r>
          </a:p>
          <a:p>
            <a:endParaRPr lang="en-US" altLang="zh-CN" dirty="0"/>
          </a:p>
          <a:p>
            <a:r>
              <a:rPr lang="en-US" altLang="zh-CN" dirty="0"/>
              <a:t>We use three datasets. Their key-values have different lengths and different distributions.</a:t>
            </a:r>
          </a:p>
          <a:p>
            <a:endParaRPr lang="en-US" altLang="zh-CN" dirty="0"/>
          </a:p>
          <a:p>
            <a:r>
              <a:rPr lang="en-US" altLang="zh-CN" dirty="0"/>
              <a:t>We use four Metrics to evaluate the performance.</a:t>
            </a:r>
          </a:p>
          <a:p>
            <a:r>
              <a:rPr lang="en-US" altLang="zh-CN" dirty="0"/>
              <a:t>The load factor is the percentage of slots that stores key value pairs in slow memory. The higher the load factor, the higher the memory efficiency.</a:t>
            </a:r>
          </a:p>
          <a:p>
            <a:r>
              <a:rPr lang="en-US" altLang="zh-CN" dirty="0"/>
              <a:t>The throughput shows the speed of inserting one key or querying one key.</a:t>
            </a:r>
          </a:p>
          <a:p>
            <a:r>
              <a:rPr lang="en-US" altLang="zh-CN" dirty="0"/>
              <a:t>We also count the number of memory access in both fast and slow memory. </a:t>
            </a:r>
          </a:p>
          <a:p>
            <a:r>
              <a:rPr lang="en-US" altLang="zh-CN" dirty="0"/>
              <a:t>In addition, we count the worst case memory access number.</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12</a:t>
            </a:fld>
            <a:endParaRPr lang="zh-CN" altLang="en-US"/>
          </a:p>
        </p:txBody>
      </p:sp>
    </p:spTree>
    <p:extLst>
      <p:ext uri="{BB962C8B-B14F-4D97-AF65-F5344CB8AC3E}">
        <p14:creationId xmlns:p14="http://schemas.microsoft.com/office/powerpoint/2010/main" val="841529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perform comprehensive experiments to show the performance of the algorithm with different parameters. And we select a set of default parameters based on experiments.</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13</a:t>
            </a:fld>
            <a:endParaRPr lang="zh-CN" altLang="en-US"/>
          </a:p>
        </p:txBody>
      </p:sp>
    </p:spTree>
    <p:extLst>
      <p:ext uri="{BB962C8B-B14F-4D97-AF65-F5344CB8AC3E}">
        <p14:creationId xmlns:p14="http://schemas.microsoft.com/office/powerpoint/2010/main" val="2391256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experimental results show that our MapEmbed outperforms existing static perfect hash and dynamic perfect hash.</a:t>
            </a:r>
          </a:p>
          <a:p>
            <a:r>
              <a:rPr lang="en-US" altLang="zh-CN" dirty="0"/>
              <a:t>Compared with static perfect hash, our MapEmbed supports incremental updates and has faster construction and lookup speed. But we cannot achieve 100 percent load factor as many static perfect hashes do.</a:t>
            </a:r>
          </a:p>
          <a:p>
            <a:endParaRPr lang="en-US" altLang="zh-CN" dirty="0"/>
          </a:p>
          <a:p>
            <a:r>
              <a:rPr lang="en-US" altLang="zh-CN" dirty="0"/>
              <a:t>Compared with dynamic perfect hash, our MapEmbed performs much better than existing work in both memory efficiency and processing speed. </a:t>
            </a:r>
            <a:r>
              <a:rPr lang="en-US" altLang="zh-CN" sz="1200" b="0" i="0" u="none" strike="noStrike" kern="1200" baseline="0" dirty="0">
                <a:solidFill>
                  <a:schemeClr val="tx1"/>
                </a:solidFill>
                <a:latin typeface="+mn-lt"/>
                <a:ea typeface="+mn-ea"/>
                <a:cs typeface="+mn-cs"/>
              </a:rPr>
              <a:t>MapEmbed improves the insertion speed 20 times, and improves the load factor to more than 90%.</a:t>
            </a:r>
          </a:p>
          <a:p>
            <a:r>
              <a:rPr lang="en-US" altLang="zh-CN" sz="1200" b="0" i="0" u="none" strike="noStrike" kern="1200" baseline="0" dirty="0">
                <a:solidFill>
                  <a:schemeClr val="tx1"/>
                </a:solidFill>
                <a:latin typeface="+mn-lt"/>
                <a:ea typeface="+mn-ea"/>
                <a:cs typeface="+mn-cs"/>
              </a:rPr>
              <a:t>Its index structure is quite small. It only consumes 0.5 to 1.6 bits per key.</a:t>
            </a:r>
            <a:endParaRPr lang="en-US" altLang="zh-CN"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14</a:t>
            </a:fld>
            <a:endParaRPr lang="zh-CN" altLang="en-US"/>
          </a:p>
        </p:txBody>
      </p:sp>
    </p:spTree>
    <p:extLst>
      <p:ext uri="{BB962C8B-B14F-4D97-AF65-F5344CB8AC3E}">
        <p14:creationId xmlns:p14="http://schemas.microsoft.com/office/powerpoint/2010/main" val="1788640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15</a:t>
            </a:fld>
            <a:endParaRPr lang="zh-CN" altLang="en-US"/>
          </a:p>
        </p:txBody>
      </p:sp>
    </p:spTree>
    <p:extLst>
      <p:ext uri="{BB962C8B-B14F-4D97-AF65-F5344CB8AC3E}">
        <p14:creationId xmlns:p14="http://schemas.microsoft.com/office/powerpoint/2010/main" val="12070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sz="1200" b="0" i="0" u="none" strike="noStrike" kern="1200" baseline="0" dirty="0">
                <a:solidFill>
                  <a:schemeClr val="tx1"/>
                </a:solidFill>
                <a:latin typeface="+mn-lt"/>
                <a:ea typeface="+mn-ea"/>
                <a:cs typeface="+mn-cs"/>
              </a:rPr>
              <a:t>In conclusion, we proposed </a:t>
            </a:r>
            <a:r>
              <a:rPr lang="en-US" altLang="zh-CN" sz="1200" b="0" i="0" u="none" strike="noStrike" kern="1200" baseline="0" dirty="0" err="1">
                <a:solidFill>
                  <a:schemeClr val="tx1"/>
                </a:solidFill>
                <a:latin typeface="+mn-lt"/>
                <a:ea typeface="+mn-ea"/>
                <a:cs typeface="+mn-cs"/>
              </a:rPr>
              <a:t>mapembed</a:t>
            </a:r>
            <a:r>
              <a:rPr lang="en-US" altLang="zh-CN" sz="1200" b="0" i="0" u="none" strike="noStrike" kern="1200" baseline="0" dirty="0">
                <a:solidFill>
                  <a:schemeClr val="tx1"/>
                </a:solidFill>
                <a:latin typeface="+mn-lt"/>
                <a:ea typeface="+mn-ea"/>
                <a:cs typeface="+mn-cs"/>
              </a:rPr>
              <a:t>. It supports </a:t>
            </a:r>
            <a:r>
              <a:rPr lang="en-US" altLang="zh-CN" dirty="0"/>
              <a:t>Fast incremental updates and lookups,</a:t>
            </a:r>
            <a:r>
              <a:rPr lang="zh-CN" altLang="en-US" dirty="0"/>
              <a:t> </a:t>
            </a:r>
            <a:r>
              <a:rPr lang="en-US" altLang="zh-CN" dirty="0"/>
              <a:t>High load factor in slow memory  and Small index structure in fast memory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future, we will try to conduct more </a:t>
            </a:r>
            <a:r>
              <a:rPr lang="en-US" altLang="zh-CN" sz="1200" dirty="0"/>
              <a:t>theoretical analysis and find more scenarios of perfect hashing.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are happy to answer your questions.</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16</a:t>
            </a:fld>
            <a:endParaRPr lang="zh-CN" altLang="en-US"/>
          </a:p>
        </p:txBody>
      </p:sp>
    </p:spTree>
    <p:extLst>
      <p:ext uri="{BB962C8B-B14F-4D97-AF65-F5344CB8AC3E}">
        <p14:creationId xmlns:p14="http://schemas.microsoft.com/office/powerpoint/2010/main" val="3303651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begin with the background of perfect hashing.</a:t>
            </a:r>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2</a:t>
            </a:fld>
            <a:endParaRPr lang="zh-CN" altLang="en-US"/>
          </a:p>
        </p:txBody>
      </p:sp>
    </p:spTree>
    <p:extLst>
      <p:ext uri="{BB962C8B-B14F-4D97-AF65-F5344CB8AC3E}">
        <p14:creationId xmlns:p14="http://schemas.microsoft.com/office/powerpoint/2010/main" val="2229355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Hashing is one of the most fundamental techniques in computer sciences.</a:t>
            </a:r>
          </a:p>
          <a:p>
            <a:r>
              <a:rPr lang="en-US" altLang="zh-CN" sz="1200" b="0" i="0" u="none" strike="noStrike" kern="1200" baseline="0" dirty="0">
                <a:solidFill>
                  <a:schemeClr val="tx1"/>
                </a:solidFill>
                <a:latin typeface="+mn-lt"/>
                <a:ea typeface="+mn-ea"/>
                <a:cs typeface="+mn-cs"/>
              </a:rPr>
              <a:t>Given n keys, a common hash function can map these keys to m integers randomly. </a:t>
            </a:r>
          </a:p>
          <a:p>
            <a:r>
              <a:rPr lang="en-US" altLang="zh-CN" sz="1200" b="0" i="0" u="none" strike="noStrike" kern="1200" baseline="0" dirty="0">
                <a:solidFill>
                  <a:schemeClr val="tx1"/>
                </a:solidFill>
                <a:latin typeface="+mn-lt"/>
                <a:ea typeface="+mn-ea"/>
                <a:cs typeface="+mn-cs"/>
              </a:rPr>
              <a:t>The perfect hashing is a special hash function that can ensure the output n integers are different from each other.</a:t>
            </a:r>
          </a:p>
          <a:p>
            <a:r>
              <a:rPr lang="en-US" altLang="zh-CN" sz="1200" b="0" i="0" u="none" strike="noStrike" kern="1200" baseline="0" dirty="0">
                <a:solidFill>
                  <a:schemeClr val="tx1"/>
                </a:solidFill>
                <a:latin typeface="+mn-lt"/>
                <a:ea typeface="+mn-ea"/>
                <a:cs typeface="+mn-cs"/>
              </a:rPr>
              <a:t>In other words, there is no two different key maps to the same number.</a:t>
            </a:r>
          </a:p>
          <a:p>
            <a:r>
              <a:rPr lang="en-US" altLang="zh-CN" sz="1200" b="0" i="0" u="none" strike="noStrike" kern="1200" baseline="0" dirty="0">
                <a:solidFill>
                  <a:schemeClr val="tx1"/>
                </a:solidFill>
                <a:latin typeface="+mn-lt"/>
                <a:ea typeface="+mn-ea"/>
                <a:cs typeface="+mn-cs"/>
              </a:rPr>
              <a:t>In the example on the left, a common hash function maps three keys A,B, and C to 3 3 and 5. </a:t>
            </a:r>
          </a:p>
          <a:p>
            <a:r>
              <a:rPr lang="en-US" altLang="zh-CN" sz="1200" b="0" i="0" u="none" strike="noStrike" kern="1200" baseline="0" dirty="0">
                <a:solidFill>
                  <a:schemeClr val="tx1"/>
                </a:solidFill>
                <a:latin typeface="+mn-lt"/>
                <a:ea typeface="+mn-ea"/>
                <a:cs typeface="+mn-cs"/>
              </a:rPr>
              <a:t>Key A and B are mapped to the same value.</a:t>
            </a:r>
          </a:p>
          <a:p>
            <a:r>
              <a:rPr lang="en-US" altLang="zh-CN" sz="1200" b="0" i="0" u="none" strike="noStrike" kern="1200" baseline="0" dirty="0">
                <a:solidFill>
                  <a:schemeClr val="tx1"/>
                </a:solidFill>
                <a:latin typeface="+mn-lt"/>
                <a:ea typeface="+mn-ea"/>
                <a:cs typeface="+mn-cs"/>
              </a:rPr>
              <a:t>In the example on the right, the perfect hashing maps these keys to distinct integers 2 3 and 5.</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Perfect hashing is often used to construct a hash table. </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3</a:t>
            </a:fld>
            <a:endParaRPr lang="zh-CN" altLang="en-US"/>
          </a:p>
        </p:txBody>
      </p:sp>
    </p:spTree>
    <p:extLst>
      <p:ext uri="{BB962C8B-B14F-4D97-AF65-F5344CB8AC3E}">
        <p14:creationId xmlns:p14="http://schemas.microsoft.com/office/powerpoint/2010/main" val="2995739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The hash table consists of two parts: a small index and a large Key-Value table. </a:t>
            </a:r>
          </a:p>
          <a:p>
            <a:r>
              <a:rPr lang="en-US" altLang="zh-CN" sz="1200" b="0" i="0" u="none" strike="noStrike" kern="1200" baseline="0" dirty="0">
                <a:solidFill>
                  <a:schemeClr val="tx1"/>
                </a:solidFill>
                <a:latin typeface="+mn-lt"/>
                <a:ea typeface="+mn-ea"/>
                <a:cs typeface="+mn-cs"/>
              </a:rPr>
              <a:t>The index is the perfect hash function. It is often small enough to be placed in fast memory (</a:t>
            </a:r>
            <a:r>
              <a:rPr lang="en-US" altLang="zh-CN" sz="1200" b="0" i="1" u="none" strike="noStrike" kern="1200" baseline="0" dirty="0">
                <a:solidFill>
                  <a:schemeClr val="tx1"/>
                </a:solidFill>
                <a:latin typeface="+mn-lt"/>
                <a:ea typeface="+mn-ea"/>
                <a:cs typeface="+mn-cs"/>
              </a:rPr>
              <a:t>like  </a:t>
            </a:r>
            <a:r>
              <a:rPr lang="en-US" altLang="zh-CN" sz="1200" b="0" i="0" u="none" strike="noStrike" kern="1200" baseline="0" dirty="0">
                <a:solidFill>
                  <a:schemeClr val="tx1"/>
                </a:solidFill>
                <a:latin typeface="+mn-lt"/>
                <a:ea typeface="+mn-ea"/>
                <a:cs typeface="+mn-cs"/>
              </a:rPr>
              <a:t>CPU Caches, and SRAM in FPGA)</a:t>
            </a:r>
          </a:p>
          <a:p>
            <a:r>
              <a:rPr lang="en-US" altLang="zh-CN" sz="1200" b="0" i="0" u="none" strike="noStrike" kern="1200" baseline="0" dirty="0">
                <a:solidFill>
                  <a:schemeClr val="tx1"/>
                </a:solidFill>
                <a:latin typeface="+mn-lt"/>
                <a:ea typeface="+mn-ea"/>
                <a:cs typeface="+mn-cs"/>
              </a:rPr>
              <a:t>The large Key-Value table stores all key value pairs. It is larger and is placed in slow memory (</a:t>
            </a:r>
            <a:r>
              <a:rPr lang="en-US" altLang="zh-CN" sz="1200" b="0" i="1" u="none" strike="noStrike" kern="1200" baseline="0" dirty="0">
                <a:solidFill>
                  <a:schemeClr val="tx1"/>
                </a:solidFill>
                <a:latin typeface="+mn-lt"/>
                <a:ea typeface="+mn-ea"/>
                <a:cs typeface="+mn-cs"/>
              </a:rPr>
              <a:t>like </a:t>
            </a:r>
            <a:r>
              <a:rPr lang="en-US" altLang="zh-CN" sz="1200" b="0" i="0" u="none" strike="noStrike" kern="1200" baseline="0" dirty="0">
                <a:solidFill>
                  <a:schemeClr val="tx1"/>
                </a:solidFill>
                <a:latin typeface="+mn-lt"/>
                <a:ea typeface="+mn-ea"/>
                <a:cs typeface="+mn-cs"/>
              </a:rPr>
              <a:t>DDR [7] and DRAM [8]). </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When constructing the hash table, it first takes all keys and constructs a perfect hash function for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The Key-Value table consists of m slots. Each slot can store one key value pair.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Every output value of the perfect hash function corresponds to one slot in the a large Key-Value table.</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For each key, we calculate its perfect hashing output, locate a slot and store the key value pair there.</a:t>
            </a:r>
          </a:p>
          <a:p>
            <a:r>
              <a:rPr lang="en-US" altLang="zh-CN" sz="1200" b="0" i="0" u="none" strike="noStrike" kern="1200" baseline="0" dirty="0">
                <a:solidFill>
                  <a:schemeClr val="tx1"/>
                </a:solidFill>
                <a:latin typeface="+mn-lt"/>
                <a:ea typeface="+mn-ea"/>
                <a:cs typeface="+mn-cs"/>
              </a:rPr>
              <a:t>When query the value of a key, we access the corresponding position to read the value.</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The advantage is that it can eliminate </a:t>
            </a:r>
            <a:r>
              <a:rPr lang="en-US" altLang="zh-CN" sz="1200" dirty="0"/>
              <a:t>hash collision when querying. It needs only one slow memory read at most after calculating the hash output. S</a:t>
            </a:r>
            <a:r>
              <a:rPr lang="en-US" altLang="zh-CN" sz="1200" b="0" i="0" u="none" strike="noStrike" kern="1200" baseline="0" dirty="0">
                <a:solidFill>
                  <a:schemeClr val="tx1"/>
                </a:solidFill>
                <a:latin typeface="+mn-lt"/>
                <a:ea typeface="+mn-ea"/>
                <a:cs typeface="+mn-cs"/>
              </a:rPr>
              <a:t>o that it can provide good query latency guarantees in the worst case.</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In addition, the index is quite small and memory efficient. We just store the parameters of the perfect hash function in the index. It is much smaller than the total size of full keys. For example, it only consumes 1.6 bits for each key in fast memory.</a:t>
            </a:r>
          </a:p>
          <a:p>
            <a:endParaRPr lang="en-US" altLang="zh-CN" sz="1200" b="0" i="0" u="none" strike="noStrike" kern="1200" baseline="0" dirty="0">
              <a:solidFill>
                <a:schemeClr val="tx1"/>
              </a:solidFill>
              <a:latin typeface="+mn-lt"/>
              <a:ea typeface="+mn-ea"/>
              <a:cs typeface="+mn-cs"/>
            </a:endParaRPr>
          </a:p>
          <a:p>
            <a:r>
              <a:rPr lang="en-US" altLang="zh-CN" sz="1200" dirty="0"/>
              <a:t>However, </a:t>
            </a:r>
            <a:r>
              <a:rPr lang="en-US" altLang="zh-CN" sz="1200" b="0" i="0" u="none" strike="noStrike" kern="1200" baseline="0" dirty="0">
                <a:solidFill>
                  <a:schemeClr val="tx1"/>
                </a:solidFill>
                <a:latin typeface="+mn-lt"/>
                <a:ea typeface="+mn-ea"/>
                <a:cs typeface="+mn-cs"/>
              </a:rPr>
              <a:t>most existing perfect hash schemes are static.  It means that they construct the hash function based on all given keys. After the construction, it’s hard to incrementally add or modify the key. They are called </a:t>
            </a:r>
            <a:r>
              <a:rPr lang="en-US" altLang="zh-CN" sz="1200" dirty="0"/>
              <a:t>incremental updates.</a:t>
            </a:r>
            <a:endParaRPr lang="en-US" altLang="zh-CN"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4</a:t>
            </a:fld>
            <a:endParaRPr lang="zh-CN" altLang="en-US"/>
          </a:p>
        </p:txBody>
      </p:sp>
    </p:spTree>
    <p:extLst>
      <p:ext uri="{BB962C8B-B14F-4D97-AF65-F5344CB8AC3E}">
        <p14:creationId xmlns:p14="http://schemas.microsoft.com/office/powerpoint/2010/main" val="2105552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Among existing work, only Dynamic Perfect Hash (DPH) [18] supports incremental updates.</a:t>
            </a:r>
          </a:p>
          <a:p>
            <a:r>
              <a:rPr lang="en-US" altLang="zh-CN" sz="1200" b="0" i="0" u="none" strike="noStrike" kern="1200" baseline="0" dirty="0">
                <a:solidFill>
                  <a:schemeClr val="tx1"/>
                </a:solidFill>
                <a:latin typeface="+mn-lt"/>
                <a:ea typeface="+mn-ea"/>
                <a:cs typeface="+mn-cs"/>
              </a:rPr>
              <a:t>Its key idea is to divide all keys into many small groups, and for each small group, it finds a hash function without collision by brute force.</a:t>
            </a:r>
          </a:p>
          <a:p>
            <a:r>
              <a:rPr lang="en-US" altLang="zh-CN" sz="1200" b="0" i="0" u="none" strike="noStrike" kern="1200" baseline="0" dirty="0">
                <a:solidFill>
                  <a:schemeClr val="tx1"/>
                </a:solidFill>
                <a:latin typeface="+mn-lt"/>
                <a:ea typeface="+mn-ea"/>
                <a:cs typeface="+mn-cs"/>
              </a:rPr>
              <a:t>Every time a collision happens, it reconstructs the small group by changing its hash function. The reconstruction stops until there is no collision.</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In this example, A and B are mapped to the same group. C and D are mapped to the same group. But they are mapped to the same slot, a collision happens. Then, the algorithm reconstructs the group by changing the hash function of the group. After that, there is no collision.</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However, to control the reconstruction time, it needs to use a oversized table for each group. </a:t>
            </a:r>
          </a:p>
          <a:p>
            <a:r>
              <a:rPr lang="en-US" altLang="zh-CN" sz="1200" b="0" i="0" u="none" strike="noStrike" kern="1200" baseline="0" dirty="0">
                <a:solidFill>
                  <a:schemeClr val="tx1"/>
                </a:solidFill>
                <a:latin typeface="+mn-lt"/>
                <a:ea typeface="+mn-ea"/>
                <a:cs typeface="+mn-cs"/>
              </a:rPr>
              <a:t>Only about 20% positions can be used to store the key value pairs. It is inefficient in storage.</a:t>
            </a:r>
          </a:p>
          <a:p>
            <a:r>
              <a:rPr lang="en-US" altLang="zh-CN" sz="1200" b="0" i="0" u="none" strike="noStrike" kern="1200" baseline="0" dirty="0">
                <a:solidFill>
                  <a:schemeClr val="tx1"/>
                </a:solidFill>
                <a:latin typeface="+mn-lt"/>
                <a:ea typeface="+mn-ea"/>
                <a:cs typeface="+mn-cs"/>
              </a:rPr>
              <a:t>Besides, its update speed is not fast enough.</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We want to construct a memory-efficient perfect hashing table with high load factor and faster incremental update speed.</a:t>
            </a:r>
            <a:endParaRPr lang="en-US" altLang="zh-CN" dirty="0"/>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At the same time, we keep the advantages of existing work including one slow memory access, and small index structure.</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5</a:t>
            </a:fld>
            <a:endParaRPr lang="zh-CN" altLang="en-US"/>
          </a:p>
        </p:txBody>
      </p:sp>
    </p:spTree>
    <p:extLst>
      <p:ext uri="{BB962C8B-B14F-4D97-AF65-F5344CB8AC3E}">
        <p14:creationId xmlns:p14="http://schemas.microsoft.com/office/powerpoint/2010/main" val="2529319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introduce our algorithm.</a:t>
            </a:r>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6</a:t>
            </a:fld>
            <a:endParaRPr lang="zh-CN" altLang="en-US"/>
          </a:p>
        </p:txBody>
      </p:sp>
    </p:spTree>
    <p:extLst>
      <p:ext uri="{BB962C8B-B14F-4D97-AF65-F5344CB8AC3E}">
        <p14:creationId xmlns:p14="http://schemas.microsoft.com/office/powerpoint/2010/main" val="533902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dirty="0">
                <a:solidFill>
                  <a:schemeClr val="tx1"/>
                </a:solidFill>
                <a:latin typeface="+mn-lt"/>
                <a:ea typeface="+mn-ea"/>
                <a:cs typeface="+mn-cs"/>
              </a:rPr>
              <a:t>Our key idea is called Map and Embed.</a:t>
            </a:r>
          </a:p>
          <a:p>
            <a:r>
              <a:rPr lang="en-US" altLang="zh-CN" sz="1200" b="0" i="0" u="none" strike="noStrike" kern="1200" baseline="0" dirty="0">
                <a:solidFill>
                  <a:schemeClr val="tx1"/>
                </a:solidFill>
                <a:latin typeface="+mn-lt"/>
                <a:ea typeface="+mn-ea"/>
                <a:cs typeface="+mn-cs"/>
              </a:rPr>
              <a:t>We map all keys into large number of tiny virtual tables, and then we embed all these virtual tables into one real table.</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We use an example to present the two phases. As shown in the Figure, the hash table consists of two parts:</a:t>
            </a:r>
          </a:p>
          <a:p>
            <a:r>
              <a:rPr lang="en-US" altLang="zh-CN" sz="1200" b="0" i="0" u="none" strike="noStrike" kern="1200" baseline="0" dirty="0">
                <a:solidFill>
                  <a:schemeClr val="tx1"/>
                </a:solidFill>
                <a:latin typeface="+mn-lt"/>
                <a:ea typeface="+mn-ea"/>
                <a:cs typeface="+mn-cs"/>
              </a:rPr>
              <a:t>an </a:t>
            </a:r>
            <a:r>
              <a:rPr lang="en-US" altLang="zh-CN" sz="1200" b="0" i="1" u="none" strike="noStrike" kern="1200" baseline="0" dirty="0">
                <a:solidFill>
                  <a:schemeClr val="tx1"/>
                </a:solidFill>
                <a:latin typeface="+mn-lt"/>
                <a:ea typeface="+mn-ea"/>
                <a:cs typeface="+mn-cs"/>
              </a:rPr>
              <a:t>index table </a:t>
            </a:r>
            <a:r>
              <a:rPr lang="en-US" altLang="zh-CN" sz="1200" b="0" i="0" u="none" strike="noStrike" kern="1200" baseline="0" dirty="0">
                <a:solidFill>
                  <a:schemeClr val="tx1"/>
                </a:solidFill>
                <a:latin typeface="+mn-lt"/>
                <a:ea typeface="+mn-ea"/>
                <a:cs typeface="+mn-cs"/>
              </a:rPr>
              <a:t>in fast memory and a large </a:t>
            </a:r>
            <a:r>
              <a:rPr lang="en-US" altLang="zh-CN" sz="1200" b="0" i="1" u="none" strike="noStrike" kern="1200" baseline="0" dirty="0">
                <a:solidFill>
                  <a:schemeClr val="tx1"/>
                </a:solidFill>
                <a:latin typeface="+mn-lt"/>
                <a:ea typeface="+mn-ea"/>
                <a:cs typeface="+mn-cs"/>
              </a:rPr>
              <a:t>KV table </a:t>
            </a:r>
            <a:r>
              <a:rPr lang="en-US" altLang="zh-CN" sz="1200" b="0" i="0" u="none" strike="noStrike" kern="1200" baseline="0" dirty="0">
                <a:solidFill>
                  <a:schemeClr val="tx1"/>
                </a:solidFill>
                <a:latin typeface="+mn-lt"/>
                <a:ea typeface="+mn-ea"/>
                <a:cs typeface="+mn-cs"/>
              </a:rPr>
              <a:t>in slow memory.</a:t>
            </a:r>
          </a:p>
          <a:p>
            <a:r>
              <a:rPr lang="en-US" altLang="zh-CN" sz="1200" b="0" i="0" u="none" strike="noStrike" kern="1200" baseline="0" dirty="0">
                <a:solidFill>
                  <a:schemeClr val="tx1"/>
                </a:solidFill>
                <a:latin typeface="+mn-lt"/>
                <a:ea typeface="+mn-ea"/>
                <a:cs typeface="+mn-cs"/>
              </a:rPr>
              <a:t>The index table is an array of index cells, each cell stores one integer. Every cell corresponds to a</a:t>
            </a:r>
          </a:p>
          <a:p>
            <a:r>
              <a:rPr lang="en-US" altLang="zh-CN" sz="1200" b="0" i="0" u="none" strike="noStrike" kern="1200" baseline="0" dirty="0">
                <a:solidFill>
                  <a:schemeClr val="tx1"/>
                </a:solidFill>
                <a:latin typeface="+mn-lt"/>
                <a:ea typeface="+mn-ea"/>
                <a:cs typeface="+mn-cs"/>
              </a:rPr>
              <a:t>small virtual table consisting of virtual buckets. Each virtual bucket can store multiple Key Value pairs. The virtual table is a logical concept and does not really exist in fast memory.</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First, in the map phase, we </a:t>
            </a:r>
            <a:r>
              <a:rPr lang="en-US" altLang="zh-CN" sz="1200" b="1" i="0" u="none" strike="noStrike" kern="1200" baseline="0" dirty="0">
                <a:solidFill>
                  <a:schemeClr val="tx1"/>
                </a:solidFill>
                <a:latin typeface="+mn-lt"/>
                <a:ea typeface="+mn-ea"/>
                <a:cs typeface="+mn-cs"/>
              </a:rPr>
              <a:t>map </a:t>
            </a:r>
            <a:r>
              <a:rPr lang="en-US" altLang="zh-CN" sz="1200" b="0" i="0" u="none" strike="noStrike" kern="1200" baseline="0" dirty="0">
                <a:solidFill>
                  <a:schemeClr val="tx1"/>
                </a:solidFill>
                <a:latin typeface="+mn-lt"/>
                <a:ea typeface="+mn-ea"/>
                <a:cs typeface="+mn-cs"/>
              </a:rPr>
              <a:t>each key into a </a:t>
            </a:r>
            <a:r>
              <a:rPr lang="en-US" altLang="zh-CN" sz="1200" b="1" i="0" u="none" strike="noStrike" kern="1200" baseline="0" dirty="0">
                <a:solidFill>
                  <a:schemeClr val="tx1"/>
                </a:solidFill>
                <a:latin typeface="+mn-lt"/>
                <a:ea typeface="+mn-ea"/>
                <a:cs typeface="+mn-cs"/>
              </a:rPr>
              <a:t>virtual bucket</a:t>
            </a:r>
            <a:r>
              <a:rPr lang="en-US" altLang="zh-CN" sz="1200" b="0" i="0" u="none" strike="noStrike" kern="1200" baseline="0" dirty="0">
                <a:solidFill>
                  <a:schemeClr val="tx1"/>
                </a:solidFill>
                <a:latin typeface="+mn-lt"/>
                <a:ea typeface="+mn-ea"/>
                <a:cs typeface="+mn-cs"/>
              </a:rPr>
              <a:t> by two steps. We hash the key to a cell, and then hash the key to a virtual bucket in the </a:t>
            </a:r>
            <a:r>
              <a:rPr lang="en-US" altLang="zh-CN" sz="1200" dirty="0">
                <a:latin typeface="微软雅黑" panose="020B0503020204020204" pitchFamily="34" charset="-122"/>
                <a:ea typeface="微软雅黑" panose="020B0503020204020204" pitchFamily="34" charset="-122"/>
              </a:rPr>
              <a:t>Virtual Table corresponding to the cell.</a:t>
            </a:r>
          </a:p>
          <a:p>
            <a:r>
              <a:rPr lang="en-US" altLang="zh-CN" sz="1200" b="0" i="0" u="none" strike="noStrike" kern="1200" baseline="0" dirty="0">
                <a:solidFill>
                  <a:schemeClr val="tx1"/>
                </a:solidFill>
                <a:latin typeface="+mn-lt"/>
                <a:ea typeface="+mn-ea"/>
                <a:cs typeface="+mn-cs"/>
              </a:rPr>
              <a:t>Second, in the embed phase, we map each virtual bucket to a real bucket in the slow memory by hashing.  The total number of virtual buckets in all tables is larger than the number of real buckets. This is an idea of sharing. A relatively large number of virtual buckets share a small number of real buckets.</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For example, we insert key A. It is hashed to a cell, then the virtual bucket, and the corresponding real bucket.</a:t>
            </a:r>
          </a:p>
          <a:p>
            <a:r>
              <a:rPr lang="en-US" altLang="zh-CN" sz="1200" b="0" i="0" u="none" strike="noStrike" kern="1200" baseline="0" dirty="0">
                <a:solidFill>
                  <a:schemeClr val="tx1"/>
                </a:solidFill>
                <a:latin typeface="+mn-lt"/>
                <a:ea typeface="+mn-ea"/>
                <a:cs typeface="+mn-cs"/>
              </a:rPr>
              <a:t>If no real bucket in the slow memory overflows, the embed phase succeeds. </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Otherwise, we circularly move the keys in the virtual table and try to embed them again. Specifically, for all</a:t>
            </a:r>
          </a:p>
          <a:p>
            <a:r>
              <a:rPr lang="en-US" altLang="zh-CN" sz="1200" b="0" i="0" u="none" strike="noStrike" kern="1200" baseline="0" dirty="0">
                <a:solidFill>
                  <a:schemeClr val="tx1"/>
                </a:solidFill>
                <a:latin typeface="+mn-lt"/>
                <a:ea typeface="+mn-ea"/>
                <a:cs typeface="+mn-cs"/>
              </a:rPr>
              <a:t>keys in the virtual table, we will move them to the next adjacent virtual bucket. We move the key in the </a:t>
            </a:r>
            <a:r>
              <a:rPr lang="en-US" altLang="zh-CN" sz="1200" b="0" i="1" u="none" strike="noStrike" kern="1200" baseline="0" dirty="0">
                <a:solidFill>
                  <a:schemeClr val="tx1"/>
                </a:solidFill>
                <a:latin typeface="+mn-lt"/>
                <a:ea typeface="+mn-ea"/>
                <a:cs typeface="+mn-cs"/>
              </a:rPr>
              <a:t>i</a:t>
            </a:r>
            <a:r>
              <a:rPr lang="en-US" altLang="zh-CN" sz="1200" b="0" i="0" u="none" strike="noStrike" kern="1200" baseline="0" dirty="0">
                <a:solidFill>
                  <a:schemeClr val="tx1"/>
                </a:solidFill>
                <a:latin typeface="+mn-lt"/>
                <a:ea typeface="+mn-ea"/>
                <a:cs typeface="+mn-cs"/>
              </a:rPr>
              <a:t>-</a:t>
            </a:r>
            <a:r>
              <a:rPr lang="en-US" altLang="zh-CN" sz="1200" b="0" i="0" u="none" strike="noStrike" kern="1200" baseline="0" dirty="0" err="1">
                <a:solidFill>
                  <a:schemeClr val="tx1"/>
                </a:solidFill>
                <a:latin typeface="+mn-lt"/>
                <a:ea typeface="+mn-ea"/>
                <a:cs typeface="+mn-cs"/>
              </a:rPr>
              <a:t>th</a:t>
            </a:r>
            <a:r>
              <a:rPr lang="en-US" altLang="zh-CN" sz="1200" b="0" i="0" u="none" strike="noStrike" kern="1200" baseline="0" dirty="0">
                <a:solidFill>
                  <a:schemeClr val="tx1"/>
                </a:solidFill>
                <a:latin typeface="+mn-lt"/>
                <a:ea typeface="+mn-ea"/>
                <a:cs typeface="+mn-cs"/>
              </a:rPr>
              <a:t> virtual bucket to the (</a:t>
            </a:r>
            <a:r>
              <a:rPr lang="en-US" altLang="zh-CN" sz="1200" b="0" i="1" u="none" strike="noStrike" kern="1200" baseline="0" dirty="0">
                <a:solidFill>
                  <a:schemeClr val="tx1"/>
                </a:solidFill>
                <a:latin typeface="+mn-lt"/>
                <a:ea typeface="+mn-ea"/>
                <a:cs typeface="+mn-cs"/>
              </a:rPr>
              <a:t>i </a:t>
            </a:r>
            <a:r>
              <a:rPr lang="en-US" altLang="zh-CN" sz="1200" b="0" i="0" u="none" strike="noStrike" kern="1200" baseline="0" dirty="0">
                <a:solidFill>
                  <a:schemeClr val="tx1"/>
                </a:solidFill>
                <a:latin typeface="+mn-lt"/>
                <a:ea typeface="+mn-ea"/>
                <a:cs typeface="+mn-cs"/>
              </a:rPr>
              <a:t>+1)-</a:t>
            </a:r>
            <a:r>
              <a:rPr lang="en-US" altLang="zh-CN" sz="1200" b="0" i="0" u="none" strike="noStrike" kern="1200" baseline="0" dirty="0" err="1">
                <a:solidFill>
                  <a:schemeClr val="tx1"/>
                </a:solidFill>
                <a:latin typeface="+mn-lt"/>
                <a:ea typeface="+mn-ea"/>
                <a:cs typeface="+mn-cs"/>
              </a:rPr>
              <a:t>th</a:t>
            </a:r>
            <a:r>
              <a:rPr lang="en-US" altLang="zh-CN" sz="1200" b="0" i="0" u="none" strike="noStrike" kern="1200" baseline="0" dirty="0">
                <a:solidFill>
                  <a:schemeClr val="tx1"/>
                </a:solidFill>
                <a:latin typeface="+mn-lt"/>
                <a:ea typeface="+mn-ea"/>
                <a:cs typeface="+mn-cs"/>
              </a:rPr>
              <a:t> virtual bucket and move the key in the last virtual bucket to the first virtual bucket. We repeat the circular movement again and again until there is no real bucket overflow.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The number of circular moves is recorded in the cell in fast memory as the parameters of our hash function. This is also an offset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In this example, B and C are mapped to the same cell as 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when we insert C, a collision happens. We circularly move the keys in the virtual table and the corresponding real buckets. And we increment the recorded number in the cell by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Among the three steps, only the step 2 can be adjusted by modifying the parameter recorded in the cell.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7</a:t>
            </a:fld>
            <a:endParaRPr lang="zh-CN" altLang="en-US"/>
          </a:p>
        </p:txBody>
      </p:sp>
    </p:spTree>
    <p:extLst>
      <p:ext uri="{BB962C8B-B14F-4D97-AF65-F5344CB8AC3E}">
        <p14:creationId xmlns:p14="http://schemas.microsoft.com/office/powerpoint/2010/main" val="2201894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will introduce the key details of the algorithm.</a:t>
            </a:r>
          </a:p>
          <a:p>
            <a:endParaRPr lang="en-US" altLang="zh-CN" dirty="0"/>
          </a:p>
          <a:p>
            <a:r>
              <a:rPr lang="en-US" altLang="zh-CN" dirty="0"/>
              <a:t>when we insert a new key value pair, first we use a common hash function </a:t>
            </a:r>
            <a:r>
              <a:rPr lang="en-US" altLang="zh-CN" dirty="0" err="1"/>
              <a:t>Hc</a:t>
            </a:r>
            <a:r>
              <a:rPr lang="en-US" altLang="zh-CN" dirty="0"/>
              <a:t> to hash the key into a cell. The j-</a:t>
            </a:r>
            <a:r>
              <a:rPr lang="en-US" altLang="zh-CN" dirty="0" err="1"/>
              <a:t>th</a:t>
            </a:r>
            <a:r>
              <a:rPr lang="en-US" altLang="zh-CN" dirty="0"/>
              <a:t> cell</a:t>
            </a:r>
          </a:p>
          <a:p>
            <a:pPr algn="just"/>
            <a:r>
              <a:rPr lang="en-US" altLang="zh-CN" dirty="0"/>
              <a:t>Then we use another common hash function HD to hash the key to a virtual bucket, and then add the index of the bucket by C[j]. The C[j] is an offset. It is also the number of circular movement in this cell.</a:t>
            </a:r>
          </a:p>
          <a:p>
            <a:pPr algn="just"/>
            <a:endParaRPr lang="en-US" altLang="zh-CN" dirty="0"/>
          </a:p>
          <a:p>
            <a:pPr algn="just"/>
            <a:r>
              <a:rPr lang="en-US" altLang="zh-CN" dirty="0"/>
              <a:t>Then for the i-</a:t>
            </a:r>
            <a:r>
              <a:rPr lang="en-US" altLang="zh-CN" dirty="0" err="1"/>
              <a:t>th</a:t>
            </a:r>
            <a:r>
              <a:rPr lang="en-US" altLang="zh-CN" dirty="0"/>
              <a:t> virtual bucket in the j-</a:t>
            </a:r>
            <a:r>
              <a:rPr lang="en-US" altLang="zh-CN" dirty="0" err="1"/>
              <a:t>th</a:t>
            </a:r>
            <a:r>
              <a:rPr lang="en-US" altLang="zh-CN" dirty="0"/>
              <a:t> cell, we hash it to a real bucket.</a:t>
            </a:r>
          </a:p>
          <a:p>
            <a:pPr algn="just"/>
            <a:r>
              <a:rPr lang="en-US" altLang="zh-CN" dirty="0"/>
              <a:t>We store the key-value pair in the real bucket.</a:t>
            </a:r>
          </a:p>
          <a:p>
            <a:pPr algn="just"/>
            <a:endParaRPr lang="en-US" altLang="zh-CN" dirty="0"/>
          </a:p>
          <a:p>
            <a:pPr algn="just"/>
            <a:r>
              <a:rPr lang="en-US" altLang="zh-CN" dirty="0"/>
              <a:t>When querying the key, we use the same three steps to find the real bucket and find the key value pair we need in the bucket.</a:t>
            </a:r>
          </a:p>
          <a:p>
            <a:pPr algn="just"/>
            <a:endParaRPr lang="en-US" altLang="zh-CN"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8</a:t>
            </a:fld>
            <a:endParaRPr lang="zh-CN" altLang="en-US"/>
          </a:p>
        </p:txBody>
      </p:sp>
    </p:spTree>
    <p:extLst>
      <p:ext uri="{BB962C8B-B14F-4D97-AF65-F5344CB8AC3E}">
        <p14:creationId xmlns:p14="http://schemas.microsoft.com/office/powerpoint/2010/main" val="1702542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what’s the advantage? Why we choose this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it is memory efficient with high load factor, because it embeds large number of virtual buckets to real buckets by </a:t>
            </a:r>
            <a:r>
              <a:rPr lang="en-US" altLang="zh-CN" sz="1200" b="0" i="0" u="none" strike="noStrike" kern="1200" baseline="0" dirty="0">
                <a:solidFill>
                  <a:schemeClr val="tx1"/>
                </a:solidFill>
                <a:latin typeface="+mn-lt"/>
                <a:ea typeface="+mn-ea"/>
                <a:cs typeface="+mn-cs"/>
              </a:rPr>
              <a:t>circular movement.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These virtual buckets share the slow memory.</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addition, the size of each virtual table is fixed. For example, 8 buckets in each table. We don’t need dynamic memory allocation.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Second, the index in the fast memory is small, because we only store the offset. That is the number of circular moves in each virtual table. In our experiments, one cell only uses 4 bits. On average, each key only needs 0.5 to 1.6 bits in the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Third, the speed of incremental updates is fast, because we don’t change hash functions, we just move the keys circularly without complex hash computation. When we perform multiple times of circular moves, we don’t need to move all keys in every move. We just count how many keys in each virtual bucket, and then count the empty slots in every corresponding real bucket. Based on the counting, we can find a proper number of circular moves.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t>But there is still a problem. What if the circular move fails? In this figure, we will go back to the initial state after we circularly move three times. What if we cannot avoid overflow in any way?</a:t>
            </a:r>
          </a:p>
          <a:p>
            <a:endParaRPr lang="en-US" altLang="zh-CN" dirty="0"/>
          </a:p>
          <a:p>
            <a:r>
              <a:rPr lang="en-US" altLang="zh-CN" dirty="0"/>
              <a:t>We use multi layer cells to handle this problem.</a:t>
            </a:r>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9</a:t>
            </a:fld>
            <a:endParaRPr lang="zh-CN" altLang="en-US"/>
          </a:p>
        </p:txBody>
      </p:sp>
    </p:spTree>
    <p:extLst>
      <p:ext uri="{BB962C8B-B14F-4D97-AF65-F5344CB8AC3E}">
        <p14:creationId xmlns:p14="http://schemas.microsoft.com/office/powerpoint/2010/main" val="27839580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
        <p:nvSpPr>
          <p:cNvPr id="3" name="任意多边形 21">
            <a:extLst>
              <a:ext uri="{FF2B5EF4-FFF2-40B4-BE49-F238E27FC236}">
                <a16:creationId xmlns:a16="http://schemas.microsoft.com/office/drawing/2014/main" id="{17D1C865-0E6F-4C62-95B9-DCA29F9C1A5A}"/>
              </a:ext>
            </a:extLst>
          </p:cNvPr>
          <p:cNvSpPr/>
          <p:nvPr userDrawn="1"/>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pic>
        <p:nvPicPr>
          <p:cNvPr id="4" name="图片 3">
            <a:extLst>
              <a:ext uri="{FF2B5EF4-FFF2-40B4-BE49-F238E27FC236}">
                <a16:creationId xmlns:a16="http://schemas.microsoft.com/office/drawing/2014/main" id="{E4B37B46-37B7-4FE6-9DA3-4E87D9C7D3E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54815" y="136525"/>
            <a:ext cx="812064" cy="812064"/>
          </a:xfrm>
          <a:prstGeom prst="rect">
            <a:avLst/>
          </a:prstGeom>
        </p:spPr>
      </p:pic>
    </p:spTree>
    <p:extLst>
      <p:ext uri="{BB962C8B-B14F-4D97-AF65-F5344CB8AC3E}">
        <p14:creationId xmlns:p14="http://schemas.microsoft.com/office/powerpoint/2010/main" val="1620563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2251331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3617036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defRPr>
            </a:lvl1p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2305471032"/>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61" r:id="rId3"/>
    <p:sldLayoutId id="2147483662" r:id="rId4"/>
    <p:sldLayoutId id="2147483660" r:id="rId5"/>
    <p:sldLayoutId id="2147483651"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468322"/>
            <a:ext cx="12192000" cy="3886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8"/>
          <p:cNvSpPr txBox="1">
            <a:spLocks noChangeArrowheads="1"/>
          </p:cNvSpPr>
          <p:nvPr/>
        </p:nvSpPr>
        <p:spPr bwMode="auto">
          <a:xfrm>
            <a:off x="1243853" y="2199429"/>
            <a:ext cx="95842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r>
              <a:rPr lang="en-US" altLang="zh-CN" sz="3600" dirty="0"/>
              <a:t>MapEmbed: Perfect Hashing with High Load Factor and Fast Update</a:t>
            </a:r>
            <a:endParaRPr lang="en-US" altLang="zh-CN" sz="3600" dirty="0">
              <a:latin typeface="微软雅黑" panose="020B0503020204020204" pitchFamily="34" charset="-122"/>
              <a:ea typeface="微软雅黑" panose="020B0503020204020204" pitchFamily="34" charset="-122"/>
            </a:endParaRPr>
          </a:p>
        </p:txBody>
      </p:sp>
      <p:sp>
        <p:nvSpPr>
          <p:cNvPr id="20" name="矩形 9"/>
          <p:cNvSpPr>
            <a:spLocks noChangeArrowheads="1"/>
          </p:cNvSpPr>
          <p:nvPr/>
        </p:nvSpPr>
        <p:spPr bwMode="auto">
          <a:xfrm>
            <a:off x="1553921" y="3351207"/>
            <a:ext cx="8565439" cy="161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en-US" altLang="zh-CN" dirty="0" err="1"/>
              <a:t>Yuhan</a:t>
            </a:r>
            <a:r>
              <a:rPr lang="en-US" altLang="zh-CN" dirty="0"/>
              <a:t> Wu∗, </a:t>
            </a:r>
            <a:r>
              <a:rPr lang="en-US" altLang="zh-CN" dirty="0" err="1"/>
              <a:t>Zirui</a:t>
            </a:r>
            <a:r>
              <a:rPr lang="en-US" altLang="zh-CN" dirty="0"/>
              <a:t> Liu∗, Xiang Yu∗, </a:t>
            </a:r>
            <a:r>
              <a:rPr lang="en-US" altLang="zh-CN" dirty="0" err="1"/>
              <a:t>Jie</a:t>
            </a:r>
            <a:r>
              <a:rPr lang="en-US" altLang="zh-CN" dirty="0"/>
              <a:t> </a:t>
            </a:r>
            <a:r>
              <a:rPr lang="en-US" altLang="zh-CN" dirty="0" err="1"/>
              <a:t>Gui</a:t>
            </a:r>
            <a:r>
              <a:rPr lang="en-US" altLang="zh-CN" dirty="0"/>
              <a:t>∗, </a:t>
            </a:r>
            <a:r>
              <a:rPr lang="en-US" altLang="zh-CN" dirty="0" err="1"/>
              <a:t>Haochen</a:t>
            </a:r>
            <a:r>
              <a:rPr lang="en-US" altLang="zh-CN" dirty="0"/>
              <a:t> Gan∗, </a:t>
            </a:r>
          </a:p>
          <a:p>
            <a:pPr algn="ctr">
              <a:lnSpc>
                <a:spcPct val="150000"/>
              </a:lnSpc>
            </a:pPr>
            <a:r>
              <a:rPr lang="en-US" altLang="zh-CN" dirty="0" err="1"/>
              <a:t>Yuhao</a:t>
            </a:r>
            <a:r>
              <a:rPr lang="en-US" altLang="zh-CN" dirty="0"/>
              <a:t> Han‡, Tao Li‡, Ori </a:t>
            </a:r>
            <a:r>
              <a:rPr lang="en-US" altLang="zh-CN" dirty="0" err="1"/>
              <a:t>Rottenstreich</a:t>
            </a:r>
            <a:r>
              <a:rPr lang="en-US" altLang="zh-CN" dirty="0"/>
              <a:t>§, Tong Yang∗</a:t>
            </a:r>
          </a:p>
          <a:p>
            <a:pPr algn="ctr">
              <a:lnSpc>
                <a:spcPct val="150000"/>
              </a:lnSpc>
            </a:pPr>
            <a:endParaRPr lang="en-US" altLang="zh-CN" sz="1600" dirty="0"/>
          </a:p>
          <a:p>
            <a:pPr algn="ctr">
              <a:lnSpc>
                <a:spcPct val="150000"/>
              </a:lnSpc>
            </a:pPr>
            <a:r>
              <a:rPr lang="en-US" altLang="zh-CN" sz="1600" dirty="0"/>
              <a:t>∗Peking University, China; ‡National University of Defense Technology,</a:t>
            </a:r>
            <a:r>
              <a:rPr lang="zh-CN" altLang="en-US" sz="1600" dirty="0"/>
              <a:t> </a:t>
            </a:r>
            <a:r>
              <a:rPr lang="en-US" altLang="zh-CN" sz="1600" dirty="0"/>
              <a:t>China; §Technion, Israel</a:t>
            </a:r>
            <a:endParaRPr kumimoji="1"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灯片编号占位符 2"/>
          <p:cNvSpPr>
            <a:spLocks noGrp="1"/>
          </p:cNvSpPr>
          <p:nvPr>
            <p:ph type="sldNum" sz="quarter" idx="10"/>
          </p:nvPr>
        </p:nvSpPr>
        <p:spPr/>
        <p:txBody>
          <a:bodyPr/>
          <a:lstStyle/>
          <a:p>
            <a:fld id="{023126B9-07AC-4BAF-B3D7-FAC1D3999DA4}" type="slidenum">
              <a:rPr lang="zh-CN" altLang="en-US" smtClean="0"/>
              <a:pPr/>
              <a:t>1</a:t>
            </a:fld>
            <a:endParaRPr lang="zh-CN" altLang="en-US" dirty="0"/>
          </a:p>
        </p:txBody>
      </p:sp>
      <p:sp>
        <p:nvSpPr>
          <p:cNvPr id="8" name="矩形 9">
            <a:extLst>
              <a:ext uri="{FF2B5EF4-FFF2-40B4-BE49-F238E27FC236}">
                <a16:creationId xmlns:a16="http://schemas.microsoft.com/office/drawing/2014/main" id="{71C45B48-5069-45BD-8D30-5FBDC84F5909}"/>
              </a:ext>
            </a:extLst>
          </p:cNvPr>
          <p:cNvSpPr>
            <a:spLocks noChangeArrowheads="1"/>
          </p:cNvSpPr>
          <p:nvPr/>
        </p:nvSpPr>
        <p:spPr bwMode="auto">
          <a:xfrm>
            <a:off x="10385500" y="3210006"/>
            <a:ext cx="1806499" cy="134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kumimoji="1" lang="en-US" altLang="zh-CN" sz="1400" dirty="0">
                <a:latin typeface="微软雅黑" panose="020B0503020204020204" pitchFamily="34" charset="-122"/>
                <a:ea typeface="微软雅黑" panose="020B0503020204020204" pitchFamily="34" charset="-122"/>
                <a:cs typeface="Arial" panose="020B0604020202020204" pitchFamily="34" charset="0"/>
              </a:rPr>
              <a:t>KDD’21, August 14–18, 2021, Virtual Event, Singapore.</a:t>
            </a:r>
            <a:endParaRPr kumimoji="1"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093360073"/>
      </p:ext>
    </p:extLst>
  </p:cSld>
  <p:clrMapOvr>
    <a:masterClrMapping/>
  </p:clrMapOvr>
  <mc:AlternateContent xmlns:mc="http://schemas.openxmlformats.org/markup-compatibility/2006" xmlns:p14="http://schemas.microsoft.com/office/powerpoint/2010/main">
    <mc:Choice Requires="p14">
      <p:transition spd="slow" p14:dur="1500" advTm="12293">
        <p:split orient="vert"/>
      </p:transition>
    </mc:Choice>
    <mc:Fallback xmlns="">
      <p:transition spd="slow" advTm="12293">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3809633" cy="461665"/>
          </a:xfrm>
          <a:prstGeom prst="rect">
            <a:avLst/>
          </a:prstGeom>
          <a:noFill/>
        </p:spPr>
        <p:txBody>
          <a:bodyPr wrap="square" rtlCol="0">
            <a:spAutoFit/>
          </a:bodyPr>
          <a:lstStyle/>
          <a:p>
            <a:r>
              <a:rPr lang="en-US" altLang="zh-CN" sz="2400" dirty="0">
                <a:solidFill>
                  <a:schemeClr val="bg2">
                    <a:lumMod val="25000"/>
                  </a:schemeClr>
                </a:solidFill>
                <a:latin typeface="微软雅黑" panose="020B0503020204020204" pitchFamily="34" charset="-122"/>
                <a:ea typeface="微软雅黑" panose="020B0503020204020204" pitchFamily="34" charset="-122"/>
              </a:rPr>
              <a:t>MapEmbed Hash Table</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77" name="文本框 76">
            <a:extLst>
              <a:ext uri="{FF2B5EF4-FFF2-40B4-BE49-F238E27FC236}">
                <a16:creationId xmlns:a16="http://schemas.microsoft.com/office/drawing/2014/main" id="{BB761BCF-7EC4-45E8-A04C-0D3FAF6E7928}"/>
              </a:ext>
            </a:extLst>
          </p:cNvPr>
          <p:cNvSpPr txBox="1"/>
          <p:nvPr/>
        </p:nvSpPr>
        <p:spPr>
          <a:xfrm>
            <a:off x="853439" y="1637267"/>
            <a:ext cx="3341225"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Multi-layer version: We divide the cell array into multiple  layers.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endParaRPr lang="en-US" altLang="zh-CN" sz="2400" dirty="0"/>
          </a:p>
        </p:txBody>
      </p:sp>
      <p:pic>
        <p:nvPicPr>
          <p:cNvPr id="2" name="图片 1">
            <a:extLst>
              <a:ext uri="{FF2B5EF4-FFF2-40B4-BE49-F238E27FC236}">
                <a16:creationId xmlns:a16="http://schemas.microsoft.com/office/drawing/2014/main" id="{32F76A96-9CD8-47C6-8B98-9C80037EB66E}"/>
              </a:ext>
            </a:extLst>
          </p:cNvPr>
          <p:cNvPicPr>
            <a:picLocks noChangeAspect="1"/>
          </p:cNvPicPr>
          <p:nvPr/>
        </p:nvPicPr>
        <p:blipFill>
          <a:blip r:embed="rId3"/>
          <a:stretch>
            <a:fillRect/>
          </a:stretch>
        </p:blipFill>
        <p:spPr>
          <a:xfrm>
            <a:off x="4194665" y="1451846"/>
            <a:ext cx="7631407" cy="4961447"/>
          </a:xfrm>
          <a:prstGeom prst="rect">
            <a:avLst/>
          </a:prstGeom>
        </p:spPr>
      </p:pic>
    </p:spTree>
    <p:extLst>
      <p:ext uri="{BB962C8B-B14F-4D97-AF65-F5344CB8AC3E}">
        <p14:creationId xmlns:p14="http://schemas.microsoft.com/office/powerpoint/2010/main" val="1079381116"/>
      </p:ext>
    </p:extLst>
  </p:cSld>
  <p:clrMapOvr>
    <a:masterClrMapping/>
  </p:clrMapOvr>
  <p:transition spd="med" advTm="48938">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468322"/>
            <a:ext cx="12192000"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03</a:t>
            </a:r>
          </a:p>
        </p:txBody>
      </p:sp>
      <p:sp>
        <p:nvSpPr>
          <p:cNvPr id="19" name="文本框 58"/>
          <p:cNvSpPr txBox="1"/>
          <p:nvPr/>
        </p:nvSpPr>
        <p:spPr>
          <a:xfrm>
            <a:off x="3372467" y="3300413"/>
            <a:ext cx="4079942" cy="830997"/>
          </a:xfrm>
          <a:prstGeom prst="rect">
            <a:avLst/>
          </a:prstGeom>
          <a:noFill/>
        </p:spPr>
        <p:txBody>
          <a:bodyPr wrap="square">
            <a:spAutoFit/>
          </a:bodyPr>
          <a:lstStyle/>
          <a:p>
            <a:pPr>
              <a:defRPr/>
            </a:pPr>
            <a:r>
              <a:rPr kumimoji="1" lang="en-US" altLang="zh-CN" sz="4800" i="1" dirty="0">
                <a:latin typeface="微软雅黑" panose="020B0503020204020204" pitchFamily="34" charset="-122"/>
                <a:ea typeface="微软雅黑" panose="020B0503020204020204" pitchFamily="34" charset="-122"/>
                <a:cs typeface="Arial" panose="020B0604020202020204" pitchFamily="34" charset="0"/>
              </a:rPr>
              <a:t>Experiments</a:t>
            </a:r>
            <a:endParaRPr kumimoji="1" lang="zh-CN" altLang="en-US" sz="4800" i="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文本框 59"/>
          <p:cNvSpPr txBox="1"/>
          <p:nvPr/>
        </p:nvSpPr>
        <p:spPr>
          <a:xfrm>
            <a:off x="3363005" y="2773364"/>
            <a:ext cx="2330318"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Three</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11</a:t>
            </a:fld>
            <a:endParaRPr lang="zh-CN" altLang="en-US" dirty="0"/>
          </a:p>
        </p:txBody>
      </p:sp>
    </p:spTree>
    <p:extLst>
      <p:ext uri="{BB962C8B-B14F-4D97-AF65-F5344CB8AC3E}">
        <p14:creationId xmlns:p14="http://schemas.microsoft.com/office/powerpoint/2010/main" val="662293875"/>
      </p:ext>
    </p:extLst>
  </p:cSld>
  <p:clrMapOvr>
    <a:masterClrMapping/>
  </p:clrMapOvr>
  <mc:AlternateContent xmlns:mc="http://schemas.openxmlformats.org/markup-compatibility/2006" xmlns:p14="http://schemas.microsoft.com/office/powerpoint/2010/main">
    <mc:Choice Requires="p14">
      <p:transition spd="slow" p14:dur="1500" advTm="981">
        <p:split orient="vert"/>
      </p:transition>
    </mc:Choice>
    <mc:Fallback xmlns="">
      <p:transition spd="slow" advTm="981">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4216376-4F1A-4359-BC6D-4499725F7483}"/>
                  </a:ext>
                </a:extLst>
              </p:cNvPr>
              <p:cNvSpPr txBox="1"/>
              <p:nvPr/>
            </p:nvSpPr>
            <p:spPr>
              <a:xfrm>
                <a:off x="952500" y="1317227"/>
                <a:ext cx="8991600" cy="394864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Platform: CPU server and FPGA (Field Programmable Gate Array)</a:t>
                </a:r>
              </a:p>
              <a:p>
                <a:pPr marL="285750" indent="-285750">
                  <a:buFont typeface="Arial" panose="020B0604020202020204" pitchFamily="34" charset="0"/>
                  <a:buChar char="•"/>
                </a:pPr>
                <a:r>
                  <a:rPr lang="en-US" altLang="zh-CN" sz="2400" dirty="0"/>
                  <a:t>Hash function: Murmur Hash 3</a:t>
                </a:r>
              </a:p>
              <a:p>
                <a:pPr marL="285750" indent="-285750">
                  <a:buFont typeface="Arial" panose="020B0604020202020204" pitchFamily="34" charset="0"/>
                  <a:buChar char="•"/>
                </a:pPr>
                <a:r>
                  <a:rPr lang="en-US" altLang="zh-CN" sz="2400" dirty="0"/>
                  <a:t>Datasets: three datasets. 1) 8 Byte key + 8 Byte value. 2) 13B+13B. 3) 4B+4B.</a:t>
                </a:r>
              </a:p>
              <a:p>
                <a:pPr marL="285750" indent="-285750">
                  <a:buFont typeface="Arial" panose="020B0604020202020204" pitchFamily="34" charset="0"/>
                  <a:buChar char="•"/>
                </a:pPr>
                <a:r>
                  <a:rPr lang="en-US" altLang="zh-CN" sz="2400" dirty="0"/>
                  <a:t>Metrics:</a:t>
                </a:r>
              </a:p>
              <a:p>
                <a:pPr marL="742950" lvl="1" indent="-285750">
                  <a:buFont typeface="Arial" panose="020B0604020202020204" pitchFamily="34" charset="0"/>
                  <a:buChar char="•"/>
                </a:pPr>
                <a:r>
                  <a:rPr lang="en-US" altLang="zh-CN" sz="2400" dirty="0"/>
                  <a:t>Load Factor: </a:t>
                </a: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𝐼𝑛𝑠𝑒𝑟𝑡𝑒𝑑</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𝐾𝑒𝑦𝑠</m:t>
                        </m:r>
                      </m:num>
                      <m:den>
                        <m:r>
                          <a:rPr lang="en-US" altLang="zh-CN" sz="2400" b="0" i="1" smtClean="0">
                            <a:latin typeface="Cambria Math" panose="02040503050406030204" pitchFamily="18" charset="0"/>
                          </a:rPr>
                          <m:t>𝑇𝑜𝑡𝑎𝑙</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𝑆𝑙𝑜𝑡𝑠</m:t>
                        </m:r>
                      </m:den>
                    </m:f>
                  </m:oMath>
                </a14:m>
                <a:endParaRPr lang="en-US" altLang="zh-CN" sz="2400" dirty="0"/>
              </a:p>
              <a:p>
                <a:pPr marL="742950" lvl="1" indent="-285750">
                  <a:buFont typeface="Arial" panose="020B0604020202020204" pitchFamily="34" charset="0"/>
                  <a:buChar char="•"/>
                </a:pPr>
                <a:r>
                  <a:rPr lang="en-US" altLang="zh-CN" sz="2400" dirty="0"/>
                  <a:t>Throughput: Million operations per second</a:t>
                </a:r>
              </a:p>
              <a:p>
                <a:pPr marL="742950" lvl="1" indent="-285750">
                  <a:buFont typeface="Arial" panose="020B0604020202020204" pitchFamily="34" charset="0"/>
                  <a:buChar char="•"/>
                </a:pPr>
                <a:r>
                  <a:rPr lang="en-US" altLang="zh-CN" sz="2400" dirty="0"/>
                  <a:t>Average Memory Access (AMA)</a:t>
                </a:r>
              </a:p>
              <a:p>
                <a:pPr marL="742950" lvl="1" indent="-285750">
                  <a:buFont typeface="Arial" panose="020B0604020202020204" pitchFamily="34" charset="0"/>
                  <a:buChar char="•"/>
                </a:pPr>
                <a:r>
                  <a:rPr lang="en-US" altLang="zh-CN" sz="2400" dirty="0"/>
                  <a:t>Worst-Case Memory Access (WCMA)</a:t>
                </a:r>
              </a:p>
              <a:p>
                <a:pPr marL="285750" indent="-285750">
                  <a:buFont typeface="Arial" panose="020B0604020202020204" pitchFamily="34" charset="0"/>
                  <a:buChar char="•"/>
                </a:pPr>
                <a:endParaRPr lang="en-US" altLang="zh-CN" sz="2400" dirty="0"/>
              </a:p>
            </p:txBody>
          </p:sp>
        </mc:Choice>
        <mc:Fallback xmlns="">
          <p:sp>
            <p:nvSpPr>
              <p:cNvPr id="8" name="文本框 7">
                <a:extLst>
                  <a:ext uri="{FF2B5EF4-FFF2-40B4-BE49-F238E27FC236}">
                    <a16:creationId xmlns:a16="http://schemas.microsoft.com/office/drawing/2014/main" id="{94216376-4F1A-4359-BC6D-4499725F7483}"/>
                  </a:ext>
                </a:extLst>
              </p:cNvPr>
              <p:cNvSpPr txBox="1">
                <a:spLocks noRot="1" noChangeAspect="1" noMove="1" noResize="1" noEditPoints="1" noAdjustHandles="1" noChangeArrowheads="1" noChangeShapeType="1" noTextEdit="1"/>
              </p:cNvSpPr>
              <p:nvPr/>
            </p:nvSpPr>
            <p:spPr>
              <a:xfrm>
                <a:off x="952500" y="1317227"/>
                <a:ext cx="8991600" cy="3948645"/>
              </a:xfrm>
              <a:prstGeom prst="rect">
                <a:avLst/>
              </a:prstGeom>
              <a:blipFill>
                <a:blip r:embed="rId3"/>
                <a:stretch>
                  <a:fillRect l="-881" t="-1235" r="-1017"/>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CB94EF7C-8F44-48E7-A3A8-EF47A18D9EA6}"/>
              </a:ext>
            </a:extLst>
          </p:cNvPr>
          <p:cNvSpPr txBox="1"/>
          <p:nvPr/>
        </p:nvSpPr>
        <p:spPr>
          <a:xfrm>
            <a:off x="1341487" y="308511"/>
            <a:ext cx="3128513" cy="461665"/>
          </a:xfrm>
          <a:prstGeom prst="rect">
            <a:avLst/>
          </a:prstGeom>
          <a:noFill/>
        </p:spPr>
        <p:txBody>
          <a:bodyPr wrap="square" rtlCol="0">
            <a:spAutoFit/>
          </a:bodyPr>
          <a:lstStyle/>
          <a:p>
            <a:r>
              <a:rPr lang="en-US" altLang="zh-CN" sz="2400" dirty="0">
                <a:solidFill>
                  <a:schemeClr val="bg2">
                    <a:lumMod val="25000"/>
                  </a:schemeClr>
                </a:solidFill>
                <a:latin typeface="微软雅黑" panose="020B0503020204020204" pitchFamily="34" charset="-122"/>
                <a:ea typeface="微软雅黑" panose="020B0503020204020204" pitchFamily="34" charset="-122"/>
              </a:rPr>
              <a:t>Experiments</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4794817"/>
      </p:ext>
    </p:extLst>
  </p:cSld>
  <p:clrMapOvr>
    <a:masterClrMapping/>
  </p:clrMapOvr>
  <p:transition spd="med" advTm="6148">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3128513" cy="461665"/>
          </a:xfrm>
          <a:prstGeom prst="rect">
            <a:avLst/>
          </a:prstGeom>
          <a:noFill/>
        </p:spPr>
        <p:txBody>
          <a:bodyPr wrap="square" rtlCol="0">
            <a:spAutoFit/>
          </a:bodyPr>
          <a:lstStyle/>
          <a:p>
            <a:r>
              <a:rPr lang="en-US" altLang="zh-CN" sz="2400" dirty="0">
                <a:solidFill>
                  <a:schemeClr val="bg2">
                    <a:lumMod val="25000"/>
                  </a:schemeClr>
                </a:solidFill>
                <a:latin typeface="微软雅黑" panose="020B0503020204020204" pitchFamily="34" charset="-122"/>
                <a:ea typeface="微软雅黑" panose="020B0503020204020204" pitchFamily="34" charset="-122"/>
              </a:rPr>
              <a:t>Experiments</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4" name="图片 3">
            <a:extLst>
              <a:ext uri="{FF2B5EF4-FFF2-40B4-BE49-F238E27FC236}">
                <a16:creationId xmlns:a16="http://schemas.microsoft.com/office/drawing/2014/main" id="{EFE19CBF-4C56-4FF4-B5E5-E6379BF350FF}"/>
              </a:ext>
            </a:extLst>
          </p:cNvPr>
          <p:cNvPicPr>
            <a:picLocks noChangeAspect="1"/>
          </p:cNvPicPr>
          <p:nvPr/>
        </p:nvPicPr>
        <p:blipFill>
          <a:blip r:embed="rId3"/>
          <a:stretch>
            <a:fillRect/>
          </a:stretch>
        </p:blipFill>
        <p:spPr>
          <a:xfrm>
            <a:off x="1334722" y="1218953"/>
            <a:ext cx="9522555" cy="5004111"/>
          </a:xfrm>
          <a:prstGeom prst="rect">
            <a:avLst/>
          </a:prstGeom>
        </p:spPr>
      </p:pic>
    </p:spTree>
    <p:extLst>
      <p:ext uri="{BB962C8B-B14F-4D97-AF65-F5344CB8AC3E}">
        <p14:creationId xmlns:p14="http://schemas.microsoft.com/office/powerpoint/2010/main" val="2168153991"/>
      </p:ext>
    </p:extLst>
  </p:cSld>
  <p:clrMapOvr>
    <a:masterClrMapping/>
  </p:clrMapOvr>
  <p:transition spd="med" advTm="6148">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3128513" cy="461665"/>
          </a:xfrm>
          <a:prstGeom prst="rect">
            <a:avLst/>
          </a:prstGeom>
          <a:noFill/>
        </p:spPr>
        <p:txBody>
          <a:bodyPr wrap="square" rtlCol="0">
            <a:spAutoFit/>
          </a:bodyPr>
          <a:lstStyle/>
          <a:p>
            <a:r>
              <a:rPr lang="en-US" altLang="zh-CN" sz="2400" dirty="0">
                <a:solidFill>
                  <a:schemeClr val="bg2">
                    <a:lumMod val="25000"/>
                  </a:schemeClr>
                </a:solidFill>
                <a:latin typeface="微软雅黑" panose="020B0503020204020204" pitchFamily="34" charset="-122"/>
                <a:ea typeface="微软雅黑" panose="020B0503020204020204" pitchFamily="34" charset="-122"/>
              </a:rPr>
              <a:t>Experiments</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 name="图片 1">
            <a:extLst>
              <a:ext uri="{FF2B5EF4-FFF2-40B4-BE49-F238E27FC236}">
                <a16:creationId xmlns:a16="http://schemas.microsoft.com/office/drawing/2014/main" id="{E15FD8A4-6DE0-404E-82CC-79063BC31063}"/>
              </a:ext>
            </a:extLst>
          </p:cNvPr>
          <p:cNvPicPr>
            <a:picLocks noChangeAspect="1"/>
          </p:cNvPicPr>
          <p:nvPr/>
        </p:nvPicPr>
        <p:blipFill>
          <a:blip r:embed="rId3"/>
          <a:stretch>
            <a:fillRect/>
          </a:stretch>
        </p:blipFill>
        <p:spPr>
          <a:xfrm>
            <a:off x="1612040" y="1295102"/>
            <a:ext cx="4734586" cy="2133898"/>
          </a:xfrm>
          <a:prstGeom prst="rect">
            <a:avLst/>
          </a:prstGeom>
        </p:spPr>
      </p:pic>
      <p:pic>
        <p:nvPicPr>
          <p:cNvPr id="4" name="图片 3">
            <a:extLst>
              <a:ext uri="{FF2B5EF4-FFF2-40B4-BE49-F238E27FC236}">
                <a16:creationId xmlns:a16="http://schemas.microsoft.com/office/drawing/2014/main" id="{5ADB8E17-377C-4635-8975-304F6C96118F}"/>
              </a:ext>
            </a:extLst>
          </p:cNvPr>
          <p:cNvPicPr>
            <a:picLocks noChangeAspect="1"/>
          </p:cNvPicPr>
          <p:nvPr/>
        </p:nvPicPr>
        <p:blipFill>
          <a:blip r:embed="rId4"/>
          <a:stretch>
            <a:fillRect/>
          </a:stretch>
        </p:blipFill>
        <p:spPr>
          <a:xfrm>
            <a:off x="1341487" y="3727272"/>
            <a:ext cx="9402487" cy="2553056"/>
          </a:xfrm>
          <a:prstGeom prst="rect">
            <a:avLst/>
          </a:prstGeom>
        </p:spPr>
      </p:pic>
      <p:pic>
        <p:nvPicPr>
          <p:cNvPr id="3" name="图片 2">
            <a:extLst>
              <a:ext uri="{FF2B5EF4-FFF2-40B4-BE49-F238E27FC236}">
                <a16:creationId xmlns:a16="http://schemas.microsoft.com/office/drawing/2014/main" id="{D5058D3B-9610-4BFF-BF32-A0A432D5C72C}"/>
              </a:ext>
            </a:extLst>
          </p:cNvPr>
          <p:cNvPicPr>
            <a:picLocks noChangeAspect="1"/>
          </p:cNvPicPr>
          <p:nvPr/>
        </p:nvPicPr>
        <p:blipFill>
          <a:blip r:embed="rId5"/>
          <a:stretch>
            <a:fillRect/>
          </a:stretch>
        </p:blipFill>
        <p:spPr>
          <a:xfrm>
            <a:off x="6346626" y="1390365"/>
            <a:ext cx="4810796" cy="1943371"/>
          </a:xfrm>
          <a:prstGeom prst="rect">
            <a:avLst/>
          </a:prstGeom>
        </p:spPr>
      </p:pic>
    </p:spTree>
    <p:extLst>
      <p:ext uri="{BB962C8B-B14F-4D97-AF65-F5344CB8AC3E}">
        <p14:creationId xmlns:p14="http://schemas.microsoft.com/office/powerpoint/2010/main" val="344548290"/>
      </p:ext>
    </p:extLst>
  </p:cSld>
  <p:clrMapOvr>
    <a:masterClrMapping/>
  </p:clrMapOvr>
  <p:transition spd="med" advTm="6148">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1468322"/>
            <a:ext cx="12192000"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04</a:t>
            </a:r>
          </a:p>
        </p:txBody>
      </p:sp>
      <p:sp>
        <p:nvSpPr>
          <p:cNvPr id="19" name="文本框 58"/>
          <p:cNvSpPr txBox="1"/>
          <p:nvPr/>
        </p:nvSpPr>
        <p:spPr>
          <a:xfrm>
            <a:off x="3372467" y="3300413"/>
            <a:ext cx="4079942" cy="830997"/>
          </a:xfrm>
          <a:prstGeom prst="rect">
            <a:avLst/>
          </a:prstGeom>
          <a:noFill/>
        </p:spPr>
        <p:txBody>
          <a:bodyPr wrap="square">
            <a:spAutoFit/>
          </a:bodyPr>
          <a:lstStyle/>
          <a:p>
            <a:pPr>
              <a:defRPr/>
            </a:pPr>
            <a:r>
              <a:rPr kumimoji="1" lang="en-US" altLang="zh-CN" sz="4800" i="1" dirty="0">
                <a:latin typeface="微软雅黑" panose="020B0503020204020204" pitchFamily="34" charset="-122"/>
                <a:ea typeface="微软雅黑" panose="020B0503020204020204" pitchFamily="34" charset="-122"/>
                <a:cs typeface="Arial" panose="020B0604020202020204" pitchFamily="34" charset="0"/>
              </a:rPr>
              <a:t>Summary</a:t>
            </a:r>
            <a:endParaRPr kumimoji="1" lang="zh-CN" altLang="en-US" sz="4800" i="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文本框 59"/>
          <p:cNvSpPr txBox="1"/>
          <p:nvPr/>
        </p:nvSpPr>
        <p:spPr>
          <a:xfrm>
            <a:off x="3363005" y="2773364"/>
            <a:ext cx="2098267"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Four</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15</a:t>
            </a:fld>
            <a:endParaRPr lang="zh-CN" altLang="en-US" dirty="0"/>
          </a:p>
        </p:txBody>
      </p:sp>
    </p:spTree>
    <p:extLst>
      <p:ext uri="{BB962C8B-B14F-4D97-AF65-F5344CB8AC3E}">
        <p14:creationId xmlns:p14="http://schemas.microsoft.com/office/powerpoint/2010/main" val="31720825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3128513" cy="461665"/>
          </a:xfrm>
          <a:prstGeom prst="rect">
            <a:avLst/>
          </a:prstGeom>
          <a:noFill/>
        </p:spPr>
        <p:txBody>
          <a:bodyPr wrap="square" rtlCol="0">
            <a:spAutoFit/>
          </a:bodyPr>
          <a:lstStyle/>
          <a:p>
            <a:r>
              <a:rPr lang="en-US" altLang="zh-CN" sz="2400" dirty="0">
                <a:solidFill>
                  <a:schemeClr val="bg2">
                    <a:lumMod val="25000"/>
                  </a:schemeClr>
                </a:solidFill>
                <a:latin typeface="微软雅黑" panose="020B0503020204020204" pitchFamily="34" charset="-122"/>
                <a:ea typeface="微软雅黑" panose="020B0503020204020204" pitchFamily="34" charset="-122"/>
              </a:rPr>
              <a:t>Conclusion</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6" name="文本框 5">
            <a:extLst>
              <a:ext uri="{FF2B5EF4-FFF2-40B4-BE49-F238E27FC236}">
                <a16:creationId xmlns:a16="http://schemas.microsoft.com/office/drawing/2014/main" id="{83EEDBBC-36E5-4190-8D2C-A43DA5E85B6F}"/>
              </a:ext>
            </a:extLst>
          </p:cNvPr>
          <p:cNvSpPr txBox="1"/>
          <p:nvPr/>
        </p:nvSpPr>
        <p:spPr>
          <a:xfrm>
            <a:off x="1341487" y="1843950"/>
            <a:ext cx="8991600" cy="3785652"/>
          </a:xfrm>
          <a:prstGeom prst="rect">
            <a:avLst/>
          </a:prstGeom>
          <a:noFill/>
        </p:spPr>
        <p:txBody>
          <a:bodyPr wrap="square" rtlCol="0">
            <a:spAutoFit/>
          </a:bodyPr>
          <a:lstStyle/>
          <a:p>
            <a:r>
              <a:rPr lang="en-US" altLang="zh-CN" sz="2400" dirty="0"/>
              <a:t>MapEmbed perfect hashing table</a:t>
            </a:r>
          </a:p>
          <a:p>
            <a:pPr marL="285750" indent="-285750">
              <a:buFont typeface="Arial" panose="020B0604020202020204" pitchFamily="34" charset="0"/>
              <a:buChar char="•"/>
            </a:pPr>
            <a:r>
              <a:rPr lang="en-US" altLang="zh-CN" sz="2400" dirty="0"/>
              <a:t>Fast incremental updates and lookups</a:t>
            </a:r>
          </a:p>
          <a:p>
            <a:pPr marL="285750" indent="-285750">
              <a:buFont typeface="Arial" panose="020B0604020202020204" pitchFamily="34" charset="0"/>
              <a:buChar char="•"/>
            </a:pPr>
            <a:r>
              <a:rPr lang="en-US" altLang="zh-CN" sz="2400" dirty="0"/>
              <a:t>High load factor in slow memory</a:t>
            </a:r>
          </a:p>
          <a:p>
            <a:pPr marL="285750" indent="-285750">
              <a:buFont typeface="Arial" panose="020B0604020202020204" pitchFamily="34" charset="0"/>
              <a:buChar char="•"/>
            </a:pPr>
            <a:r>
              <a:rPr lang="en-US" altLang="zh-CN" sz="2400" dirty="0"/>
              <a:t>Small index structure in fast memory</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endParaRPr lang="en-US" altLang="zh-CN" sz="2400" dirty="0"/>
          </a:p>
          <a:p>
            <a:r>
              <a:rPr lang="en-US" altLang="zh-CN" sz="2400" dirty="0"/>
              <a:t>Future work</a:t>
            </a:r>
          </a:p>
          <a:p>
            <a:pPr marL="285750" indent="-285750">
              <a:buFont typeface="Arial" panose="020B0604020202020204" pitchFamily="34" charset="0"/>
              <a:buChar char="•"/>
            </a:pPr>
            <a:r>
              <a:rPr lang="en-US" altLang="zh-CN" sz="2400" dirty="0"/>
              <a:t>More theoretical analysis</a:t>
            </a:r>
          </a:p>
          <a:p>
            <a:pPr marL="285750" indent="-285750">
              <a:buFont typeface="Arial" panose="020B0604020202020204" pitchFamily="34" charset="0"/>
              <a:buChar char="•"/>
            </a:pPr>
            <a:r>
              <a:rPr lang="en-US" altLang="zh-CN" sz="2400" dirty="0"/>
              <a:t>More scenarios of perfect hashing</a:t>
            </a:r>
          </a:p>
          <a:p>
            <a:pPr marL="285750" indent="-285750">
              <a:buFont typeface="Arial" panose="020B0604020202020204" pitchFamily="34" charset="0"/>
              <a:buChar char="•"/>
            </a:pPr>
            <a:endParaRPr lang="en-US" altLang="zh-CN" sz="2400" dirty="0"/>
          </a:p>
        </p:txBody>
      </p:sp>
    </p:spTree>
    <p:extLst>
      <p:ext uri="{BB962C8B-B14F-4D97-AF65-F5344CB8AC3E}">
        <p14:creationId xmlns:p14="http://schemas.microsoft.com/office/powerpoint/2010/main" val="53323172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01</a:t>
            </a:r>
          </a:p>
        </p:txBody>
      </p:sp>
      <p:sp>
        <p:nvSpPr>
          <p:cNvPr id="4" name="文本框 58"/>
          <p:cNvSpPr txBox="1"/>
          <p:nvPr/>
        </p:nvSpPr>
        <p:spPr>
          <a:xfrm>
            <a:off x="3350704" y="3300413"/>
            <a:ext cx="4152498" cy="830997"/>
          </a:xfrm>
          <a:prstGeom prst="rect">
            <a:avLst/>
          </a:prstGeom>
          <a:noFill/>
        </p:spPr>
        <p:txBody>
          <a:bodyPr wrap="square">
            <a:spAutoFit/>
          </a:bodyPr>
          <a:lstStyle/>
          <a:p>
            <a:pPr>
              <a:defRPr/>
            </a:pPr>
            <a:r>
              <a:rPr kumimoji="1" lang="en" altLang="zh-CN" sz="4800" i="1" dirty="0">
                <a:latin typeface="Arial" panose="020B0604020202020204" pitchFamily="34" charset="0"/>
                <a:cs typeface="Arial" panose="020B0604020202020204" pitchFamily="34" charset="0"/>
              </a:rPr>
              <a:t>Background</a:t>
            </a:r>
            <a:endParaRPr lang="zh-CN" altLang="en-US" sz="2800" b="1" i="1" dirty="0">
              <a:latin typeface="微软雅黑" panose="020B0503020204020204" pitchFamily="34" charset="-122"/>
              <a:ea typeface="微软雅黑" panose="020B0503020204020204" pitchFamily="34" charset="-122"/>
            </a:endParaRPr>
          </a:p>
        </p:txBody>
      </p:sp>
      <p:sp>
        <p:nvSpPr>
          <p:cNvPr id="5" name="文本框 59"/>
          <p:cNvSpPr txBox="1"/>
          <p:nvPr/>
        </p:nvSpPr>
        <p:spPr>
          <a:xfrm>
            <a:off x="3363005" y="2773364"/>
            <a:ext cx="2000484"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One</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2</a:t>
            </a:fld>
            <a:endParaRPr lang="zh-CN" altLang="en-US" dirty="0"/>
          </a:p>
        </p:txBody>
      </p:sp>
    </p:spTree>
    <p:extLst>
      <p:ext uri="{BB962C8B-B14F-4D97-AF65-F5344CB8AC3E}">
        <p14:creationId xmlns:p14="http://schemas.microsoft.com/office/powerpoint/2010/main" val="3590918998"/>
      </p:ext>
    </p:extLst>
  </p:cSld>
  <p:clrMapOvr>
    <a:masterClrMapping/>
  </p:clrMapOvr>
  <mc:AlternateContent xmlns:mc="http://schemas.openxmlformats.org/markup-compatibility/2006" xmlns:p14="http://schemas.microsoft.com/office/powerpoint/2010/main">
    <mc:Choice Requires="p14">
      <p:transition spd="slow" p14:dur="1500" advTm="3728">
        <p:split orient="vert"/>
      </p:transition>
    </mc:Choice>
    <mc:Fallback xmlns="">
      <p:transition spd="slow" advTm="3728">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4" name="表格 303">
            <a:extLst>
              <a:ext uri="{FF2B5EF4-FFF2-40B4-BE49-F238E27FC236}">
                <a16:creationId xmlns:a16="http://schemas.microsoft.com/office/drawing/2014/main" id="{AB55901A-DF16-45F5-A349-233C1BD349E8}"/>
              </a:ext>
            </a:extLst>
          </p:cNvPr>
          <p:cNvGraphicFramePr>
            <a:graphicFrameLocks noGrp="1"/>
          </p:cNvGraphicFramePr>
          <p:nvPr>
            <p:extLst>
              <p:ext uri="{D42A27DB-BD31-4B8C-83A1-F6EECF244321}">
                <p14:modId xmlns:p14="http://schemas.microsoft.com/office/powerpoint/2010/main" val="3636891492"/>
              </p:ext>
            </p:extLst>
          </p:nvPr>
        </p:nvGraphicFramePr>
        <p:xfrm>
          <a:off x="4356312" y="3140287"/>
          <a:ext cx="396807" cy="2377440"/>
        </p:xfrm>
        <a:graphic>
          <a:graphicData uri="http://schemas.openxmlformats.org/drawingml/2006/table">
            <a:tbl>
              <a:tblPr firstRow="1" bandRow="1">
                <a:tableStyleId>{5C22544A-7EE6-4342-B048-85BDC9FD1C3A}</a:tableStyleId>
              </a:tblPr>
              <a:tblGrid>
                <a:gridCol w="396807">
                  <a:extLst>
                    <a:ext uri="{9D8B030D-6E8A-4147-A177-3AD203B41FA5}">
                      <a16:colId xmlns:a16="http://schemas.microsoft.com/office/drawing/2014/main" val="1908794272"/>
                    </a:ext>
                  </a:extLst>
                </a:gridCol>
              </a:tblGrid>
              <a:tr h="257138">
                <a:tc>
                  <a:txBody>
                    <a:bodyPr/>
                    <a:lstStyle/>
                    <a:p>
                      <a:pPr algn="ctr"/>
                      <a:r>
                        <a:rPr lang="en-US" altLang="zh-CN"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2941210"/>
                  </a:ext>
                </a:extLst>
              </a:tr>
              <a:tr h="257138">
                <a:tc>
                  <a:txBody>
                    <a:bodyPr/>
                    <a:lstStyle/>
                    <a:p>
                      <a:pPr algn="ctr"/>
                      <a:r>
                        <a:rPr lang="en-US" altLang="zh-CN"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2</a:t>
                      </a:r>
                      <a:endParaRPr lang="zh-CN" altLang="en-US"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0009995"/>
                  </a:ext>
                </a:extLst>
              </a:tr>
              <a:tr h="257138">
                <a:tc>
                  <a:txBody>
                    <a:bodyPr/>
                    <a:lstStyle/>
                    <a:p>
                      <a:pPr algn="ctr"/>
                      <a:r>
                        <a:rPr lang="en-US" altLang="zh-CN"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3</a:t>
                      </a:r>
                      <a:endParaRPr lang="zh-CN" altLang="en-US"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3590579"/>
                  </a:ext>
                </a:extLst>
              </a:tr>
              <a:tr h="257138">
                <a:tc>
                  <a:txBody>
                    <a:bodyPr/>
                    <a:lstStyle/>
                    <a:p>
                      <a:pPr algn="ctr"/>
                      <a:r>
                        <a:rPr lang="en-US" altLang="zh-CN"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4</a:t>
                      </a:r>
                      <a:endParaRPr lang="zh-CN" altLang="en-US"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7531298"/>
                  </a:ext>
                </a:extLst>
              </a:tr>
              <a:tr h="257138">
                <a:tc>
                  <a:txBody>
                    <a:bodyPr/>
                    <a:lstStyle/>
                    <a:p>
                      <a:pPr algn="ctr"/>
                      <a:r>
                        <a:rPr lang="en-US" altLang="zh-CN"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5</a:t>
                      </a:r>
                      <a:endParaRPr lang="zh-CN" altLang="en-US"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2244971"/>
                  </a:ext>
                </a:extLst>
              </a:tr>
              <a:tr h="187711">
                <a:tc>
                  <a:txBody>
                    <a:bodyPr/>
                    <a:lstStyle/>
                    <a:p>
                      <a:pPr algn="ctr"/>
                      <a:r>
                        <a:rPr lang="en-US" altLang="zh-CN"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6</a:t>
                      </a:r>
                      <a:endParaRPr lang="zh-CN" altLang="en-US"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966989"/>
                  </a:ext>
                </a:extLst>
              </a:tr>
            </a:tbl>
          </a:graphicData>
        </a:graphic>
      </p:graphicFrame>
      <p:sp>
        <p:nvSpPr>
          <p:cNvPr id="21" name="文本框 20"/>
          <p:cNvSpPr txBox="1"/>
          <p:nvPr/>
        </p:nvSpPr>
        <p:spPr>
          <a:xfrm>
            <a:off x="1671546" y="308511"/>
            <a:ext cx="6569324"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Perfect Hashing</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218" name="立方体 217">
            <a:extLst>
              <a:ext uri="{FF2B5EF4-FFF2-40B4-BE49-F238E27FC236}">
                <a16:creationId xmlns:a16="http://schemas.microsoft.com/office/drawing/2014/main" id="{A19C6329-CDC8-4892-8F87-584E2DECCACF}"/>
              </a:ext>
            </a:extLst>
          </p:cNvPr>
          <p:cNvSpPr/>
          <p:nvPr/>
        </p:nvSpPr>
        <p:spPr>
          <a:xfrm>
            <a:off x="2901517" y="3581943"/>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22" name="立方体 221">
            <a:extLst>
              <a:ext uri="{FF2B5EF4-FFF2-40B4-BE49-F238E27FC236}">
                <a16:creationId xmlns:a16="http://schemas.microsoft.com/office/drawing/2014/main" id="{FE5CF489-155B-4DD3-9F2E-36D723F5D5E3}"/>
              </a:ext>
            </a:extLst>
          </p:cNvPr>
          <p:cNvSpPr/>
          <p:nvPr/>
        </p:nvSpPr>
        <p:spPr>
          <a:xfrm>
            <a:off x="2901517" y="4085829"/>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26" name="立方体 225">
            <a:extLst>
              <a:ext uri="{FF2B5EF4-FFF2-40B4-BE49-F238E27FC236}">
                <a16:creationId xmlns:a16="http://schemas.microsoft.com/office/drawing/2014/main" id="{EE5B1C05-6FD7-4F7B-9842-29128233966B}"/>
              </a:ext>
            </a:extLst>
          </p:cNvPr>
          <p:cNvSpPr/>
          <p:nvPr/>
        </p:nvSpPr>
        <p:spPr>
          <a:xfrm>
            <a:off x="2901517" y="4571946"/>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229" name="直线箭头连接符 368">
            <a:extLst>
              <a:ext uri="{FF2B5EF4-FFF2-40B4-BE49-F238E27FC236}">
                <a16:creationId xmlns:a16="http://schemas.microsoft.com/office/drawing/2014/main" id="{3DE66B1E-2C9F-4539-A7BB-D9CD825B5728}"/>
              </a:ext>
            </a:extLst>
          </p:cNvPr>
          <p:cNvCxnSpPr>
            <a:cxnSpLocks/>
            <a:stCxn id="218" idx="4"/>
          </p:cNvCxnSpPr>
          <p:nvPr/>
        </p:nvCxnSpPr>
        <p:spPr>
          <a:xfrm>
            <a:off x="3199122" y="3834970"/>
            <a:ext cx="1155260" cy="261341"/>
          </a:xfrm>
          <a:prstGeom prst="straightConnector1">
            <a:avLst/>
          </a:prstGeom>
          <a:ln w="31750">
            <a:solidFill>
              <a:schemeClr val="accent6">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2" name="直线箭头连接符 378">
            <a:extLst>
              <a:ext uri="{FF2B5EF4-FFF2-40B4-BE49-F238E27FC236}">
                <a16:creationId xmlns:a16="http://schemas.microsoft.com/office/drawing/2014/main" id="{DD974748-AF7D-4E5E-8EDB-A93A51A87799}"/>
              </a:ext>
            </a:extLst>
          </p:cNvPr>
          <p:cNvCxnSpPr>
            <a:cxnSpLocks/>
          </p:cNvCxnSpPr>
          <p:nvPr/>
        </p:nvCxnSpPr>
        <p:spPr>
          <a:xfrm flipV="1">
            <a:off x="3201052" y="4179264"/>
            <a:ext cx="1155260" cy="164534"/>
          </a:xfrm>
          <a:prstGeom prst="straightConnector1">
            <a:avLst/>
          </a:prstGeom>
          <a:ln w="31750">
            <a:solidFill>
              <a:schemeClr val="accent4">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3" name="直线箭头连接符 379">
            <a:extLst>
              <a:ext uri="{FF2B5EF4-FFF2-40B4-BE49-F238E27FC236}">
                <a16:creationId xmlns:a16="http://schemas.microsoft.com/office/drawing/2014/main" id="{9ABEBD78-A87E-4271-B9DF-D9A2E8C2DAAE}"/>
              </a:ext>
            </a:extLst>
          </p:cNvPr>
          <p:cNvCxnSpPr>
            <a:cxnSpLocks/>
            <a:stCxn id="226" idx="4"/>
          </p:cNvCxnSpPr>
          <p:nvPr/>
        </p:nvCxnSpPr>
        <p:spPr>
          <a:xfrm>
            <a:off x="3201052" y="4815124"/>
            <a:ext cx="1134695" cy="145906"/>
          </a:xfrm>
          <a:prstGeom prst="straightConnector1">
            <a:avLst/>
          </a:prstGeom>
          <a:ln w="31750">
            <a:solidFill>
              <a:schemeClr val="accent1">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CC8749A-C51D-4C8C-B167-08A692D41614}"/>
                  </a:ext>
                </a:extLst>
              </p:cNvPr>
              <p:cNvSpPr txBox="1"/>
              <p:nvPr/>
            </p:nvSpPr>
            <p:spPr>
              <a:xfrm>
                <a:off x="835298" y="1215517"/>
                <a:ext cx="9893662" cy="1938992"/>
              </a:xfrm>
              <a:prstGeom prst="rect">
                <a:avLst/>
              </a:prstGeom>
              <a:noFill/>
            </p:spPr>
            <p:txBody>
              <a:bodyPr wrap="square" rtlCol="0">
                <a:spAutoFit/>
              </a:bodyPr>
              <a:lstStyle/>
              <a:p>
                <a:pPr marL="800100" lvl="1" indent="-342900">
                  <a:buFont typeface="Arial" panose="020B0604020202020204" pitchFamily="34" charset="0"/>
                  <a:buChar char="•"/>
                </a:pPr>
                <a:r>
                  <a:rPr lang="en-US" altLang="zh-CN" sz="2400" b="1" dirty="0"/>
                  <a:t>Definition: </a:t>
                </a:r>
                <a:r>
                  <a:rPr lang="en-US" altLang="zh-CN" sz="2400" dirty="0"/>
                  <a:t>Given n keys. Perfect hashing maps these keys to distinct integers in the range [1, m].</a:t>
                </a:r>
              </a:p>
              <a:p>
                <a:pPr marL="1257300" lvl="2" indent="-342900">
                  <a:buFont typeface="Arial" panose="020B0604020202020204" pitchFamily="34" charset="0"/>
                  <a:buChar char="•"/>
                </a:pPr>
                <a14:m>
                  <m:oMath xmlns:m="http://schemas.openxmlformats.org/officeDocument/2006/math">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oMath>
                </a14:m>
                <a:r>
                  <a:rPr lang="en-US" altLang="zh-CN" sz="2400" dirty="0"/>
                  <a:t> </a:t>
                </a:r>
                <a14:m>
                  <m:oMath xmlns:m="http://schemas.openxmlformats.org/officeDocument/2006/math">
                    <m:r>
                      <a:rPr lang="en-US" altLang="zh-CN" sz="2400" i="1">
                        <a:latin typeface="Cambria Math" panose="02040503050406030204" pitchFamily="18" charset="0"/>
                      </a:rPr>
                      <m:t>{</m:t>
                    </m:r>
                    <m:r>
                      <a:rPr lang="en-US" altLang="zh-CN" sz="2400" b="0" i="1" smtClean="0">
                        <a:latin typeface="Cambria Math" panose="02040503050406030204" pitchFamily="18" charset="0"/>
                      </a:rPr>
                      <m:t>1, 2, 3, </m:t>
                    </m:r>
                    <m:r>
                      <a:rPr lang="en-US" altLang="zh-CN" sz="2400" i="1">
                        <a:latin typeface="Cambria Math" panose="02040503050406030204" pitchFamily="18" charset="0"/>
                      </a:rPr>
                      <m:t>…</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r>
                      <a:rPr lang="en-US" altLang="zh-CN" sz="2400" i="1">
                        <a:latin typeface="Cambria Math" panose="02040503050406030204" pitchFamily="18" charset="0"/>
                      </a:rPr>
                      <m:t>}</m:t>
                    </m:r>
                  </m:oMath>
                </a14:m>
                <a:endParaRPr lang="en-US" altLang="zh-CN" sz="2400" dirty="0"/>
              </a:p>
              <a:p>
                <a:pPr marL="800100" lvl="1" indent="-342900">
                  <a:buFont typeface="Arial" panose="020B0604020202020204" pitchFamily="34" charset="0"/>
                  <a:buChar char="•"/>
                </a:pPr>
                <a:r>
                  <a:rPr lang="en-US" altLang="zh-CN" sz="2400" b="1" dirty="0"/>
                  <a:t>Use case: </a:t>
                </a:r>
                <a:r>
                  <a:rPr lang="en-US" altLang="zh-CN" sz="2400" dirty="0"/>
                  <a:t>Hash tables storing Key-Value pairs.</a:t>
                </a:r>
              </a:p>
              <a:p>
                <a:pPr marL="800100" lvl="1" indent="-342900">
                  <a:buFont typeface="Arial" panose="020B0604020202020204" pitchFamily="34" charset="0"/>
                  <a:buChar char="•"/>
                </a:pPr>
                <a:endParaRPr lang="zh-CN" altLang="en-US" sz="2400" dirty="0"/>
              </a:p>
            </p:txBody>
          </p:sp>
        </mc:Choice>
        <mc:Fallback xmlns="">
          <p:sp>
            <p:nvSpPr>
              <p:cNvPr id="3" name="文本框 2">
                <a:extLst>
                  <a:ext uri="{FF2B5EF4-FFF2-40B4-BE49-F238E27FC236}">
                    <a16:creationId xmlns:a16="http://schemas.microsoft.com/office/drawing/2014/main" id="{0CC8749A-C51D-4C8C-B167-08A692D41614}"/>
                  </a:ext>
                </a:extLst>
              </p:cNvPr>
              <p:cNvSpPr txBox="1">
                <a:spLocks noRot="1" noChangeAspect="1" noMove="1" noResize="1" noEditPoints="1" noAdjustHandles="1" noChangeArrowheads="1" noChangeShapeType="1" noTextEdit="1"/>
              </p:cNvSpPr>
              <p:nvPr/>
            </p:nvSpPr>
            <p:spPr>
              <a:xfrm>
                <a:off x="835298" y="1215517"/>
                <a:ext cx="9893662" cy="1938992"/>
              </a:xfrm>
              <a:prstGeom prst="rect">
                <a:avLst/>
              </a:prstGeom>
              <a:blipFill>
                <a:blip r:embed="rId6"/>
                <a:stretch>
                  <a:fillRect t="-2516"/>
                </a:stretch>
              </a:blipFill>
            </p:spPr>
            <p:txBody>
              <a:bodyPr/>
              <a:lstStyle/>
              <a:p>
                <a:r>
                  <a:rPr lang="zh-CN" altLang="en-US">
                    <a:noFill/>
                  </a:rPr>
                  <a:t> </a:t>
                </a:r>
              </a:p>
            </p:txBody>
          </p:sp>
        </mc:Fallback>
      </mc:AlternateContent>
      <p:sp>
        <p:nvSpPr>
          <p:cNvPr id="315" name="文本框 314">
            <a:extLst>
              <a:ext uri="{FF2B5EF4-FFF2-40B4-BE49-F238E27FC236}">
                <a16:creationId xmlns:a16="http://schemas.microsoft.com/office/drawing/2014/main" id="{6A635169-FDBF-4933-B093-2143BF77F2AD}"/>
              </a:ext>
            </a:extLst>
          </p:cNvPr>
          <p:cNvSpPr txBox="1"/>
          <p:nvPr/>
        </p:nvSpPr>
        <p:spPr>
          <a:xfrm>
            <a:off x="2901517" y="5559702"/>
            <a:ext cx="2067934" cy="707886"/>
          </a:xfrm>
          <a:prstGeom prst="rect">
            <a:avLst/>
          </a:prstGeom>
          <a:noFill/>
        </p:spPr>
        <p:txBody>
          <a:bodyPr wrap="square" rtlCol="0">
            <a:spAutoFit/>
          </a:bodyPr>
          <a:lstStyle/>
          <a:p>
            <a:r>
              <a:rPr lang="en-US" altLang="zh-CN" sz="2000" dirty="0"/>
              <a:t>Common hashing </a:t>
            </a:r>
          </a:p>
          <a:p>
            <a:r>
              <a:rPr lang="en-US" altLang="zh-CN" sz="2000" dirty="0"/>
              <a:t>with n=3, m=6</a:t>
            </a:r>
            <a:endParaRPr lang="zh-CN" altLang="en-US" sz="2000" dirty="0"/>
          </a:p>
        </p:txBody>
      </p:sp>
      <p:graphicFrame>
        <p:nvGraphicFramePr>
          <p:cNvPr id="26" name="表格 25">
            <a:extLst>
              <a:ext uri="{FF2B5EF4-FFF2-40B4-BE49-F238E27FC236}">
                <a16:creationId xmlns:a16="http://schemas.microsoft.com/office/drawing/2014/main" id="{81A07937-3F66-458B-A27C-1EC46FD8416C}"/>
              </a:ext>
            </a:extLst>
          </p:cNvPr>
          <p:cNvGraphicFramePr>
            <a:graphicFrameLocks noGrp="1"/>
          </p:cNvGraphicFramePr>
          <p:nvPr>
            <p:extLst>
              <p:ext uri="{D42A27DB-BD31-4B8C-83A1-F6EECF244321}">
                <p14:modId xmlns:p14="http://schemas.microsoft.com/office/powerpoint/2010/main" val="3578425376"/>
              </p:ext>
            </p:extLst>
          </p:nvPr>
        </p:nvGraphicFramePr>
        <p:xfrm>
          <a:off x="8911820" y="3140287"/>
          <a:ext cx="396807" cy="2377440"/>
        </p:xfrm>
        <a:graphic>
          <a:graphicData uri="http://schemas.openxmlformats.org/drawingml/2006/table">
            <a:tbl>
              <a:tblPr firstRow="1" bandRow="1">
                <a:tableStyleId>{5C22544A-7EE6-4342-B048-85BDC9FD1C3A}</a:tableStyleId>
              </a:tblPr>
              <a:tblGrid>
                <a:gridCol w="396807">
                  <a:extLst>
                    <a:ext uri="{9D8B030D-6E8A-4147-A177-3AD203B41FA5}">
                      <a16:colId xmlns:a16="http://schemas.microsoft.com/office/drawing/2014/main" val="1908794272"/>
                    </a:ext>
                  </a:extLst>
                </a:gridCol>
              </a:tblGrid>
              <a:tr h="257138">
                <a:tc>
                  <a:txBody>
                    <a:bodyPr/>
                    <a:lstStyle/>
                    <a:p>
                      <a:pPr algn="ctr"/>
                      <a:r>
                        <a:rPr lang="en-US" altLang="zh-CN"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2941210"/>
                  </a:ext>
                </a:extLst>
              </a:tr>
              <a:tr h="257138">
                <a:tc>
                  <a:txBody>
                    <a:bodyPr/>
                    <a:lstStyle/>
                    <a:p>
                      <a:pPr algn="ctr"/>
                      <a:r>
                        <a:rPr lang="en-US" altLang="zh-CN"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2</a:t>
                      </a:r>
                      <a:endParaRPr lang="zh-CN" altLang="en-US"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0009995"/>
                  </a:ext>
                </a:extLst>
              </a:tr>
              <a:tr h="257138">
                <a:tc>
                  <a:txBody>
                    <a:bodyPr/>
                    <a:lstStyle/>
                    <a:p>
                      <a:pPr algn="ctr"/>
                      <a:r>
                        <a:rPr lang="en-US" altLang="zh-CN"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3</a:t>
                      </a:r>
                      <a:endParaRPr lang="zh-CN" altLang="en-US"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3590579"/>
                  </a:ext>
                </a:extLst>
              </a:tr>
              <a:tr h="257138">
                <a:tc>
                  <a:txBody>
                    <a:bodyPr/>
                    <a:lstStyle/>
                    <a:p>
                      <a:pPr algn="ctr"/>
                      <a:r>
                        <a:rPr lang="en-US" altLang="zh-CN"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4</a:t>
                      </a:r>
                      <a:endParaRPr lang="zh-CN" altLang="en-US"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7531298"/>
                  </a:ext>
                </a:extLst>
              </a:tr>
              <a:tr h="257138">
                <a:tc>
                  <a:txBody>
                    <a:bodyPr/>
                    <a:lstStyle/>
                    <a:p>
                      <a:pPr algn="ctr"/>
                      <a:r>
                        <a:rPr lang="en-US" altLang="zh-CN"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5</a:t>
                      </a:r>
                      <a:endParaRPr lang="zh-CN" altLang="en-US"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2244971"/>
                  </a:ext>
                </a:extLst>
              </a:tr>
              <a:tr h="187711">
                <a:tc>
                  <a:txBody>
                    <a:bodyPr/>
                    <a:lstStyle/>
                    <a:p>
                      <a:pPr algn="ctr"/>
                      <a:r>
                        <a:rPr lang="en-US" altLang="zh-CN"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6</a:t>
                      </a:r>
                      <a:endParaRPr lang="zh-CN" altLang="en-US"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966989"/>
                  </a:ext>
                </a:extLst>
              </a:tr>
            </a:tbl>
          </a:graphicData>
        </a:graphic>
      </p:graphicFrame>
      <p:sp>
        <p:nvSpPr>
          <p:cNvPr id="27" name="立方体 26">
            <a:extLst>
              <a:ext uri="{FF2B5EF4-FFF2-40B4-BE49-F238E27FC236}">
                <a16:creationId xmlns:a16="http://schemas.microsoft.com/office/drawing/2014/main" id="{FA471333-B48A-42F0-8E87-B091BC9787A0}"/>
              </a:ext>
            </a:extLst>
          </p:cNvPr>
          <p:cNvSpPr/>
          <p:nvPr/>
        </p:nvSpPr>
        <p:spPr>
          <a:xfrm>
            <a:off x="7457025" y="3581943"/>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8" name="立方体 27">
            <a:extLst>
              <a:ext uri="{FF2B5EF4-FFF2-40B4-BE49-F238E27FC236}">
                <a16:creationId xmlns:a16="http://schemas.microsoft.com/office/drawing/2014/main" id="{808FDF1F-5818-411C-86D9-EFBDB7D1617E}"/>
              </a:ext>
            </a:extLst>
          </p:cNvPr>
          <p:cNvSpPr/>
          <p:nvPr/>
        </p:nvSpPr>
        <p:spPr>
          <a:xfrm>
            <a:off x="7457025" y="4085829"/>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9" name="立方体 28">
            <a:extLst>
              <a:ext uri="{FF2B5EF4-FFF2-40B4-BE49-F238E27FC236}">
                <a16:creationId xmlns:a16="http://schemas.microsoft.com/office/drawing/2014/main" id="{9B1E3371-B51A-4CE0-AEE6-E15F20327BF3}"/>
              </a:ext>
            </a:extLst>
          </p:cNvPr>
          <p:cNvSpPr/>
          <p:nvPr/>
        </p:nvSpPr>
        <p:spPr>
          <a:xfrm>
            <a:off x="7457025" y="4571946"/>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30" name="直线箭头连接符 368">
            <a:extLst>
              <a:ext uri="{FF2B5EF4-FFF2-40B4-BE49-F238E27FC236}">
                <a16:creationId xmlns:a16="http://schemas.microsoft.com/office/drawing/2014/main" id="{7EF7A6C7-EE88-464A-B2DE-E90B95248DD5}"/>
              </a:ext>
            </a:extLst>
          </p:cNvPr>
          <p:cNvCxnSpPr>
            <a:cxnSpLocks/>
            <a:stCxn id="27" idx="4"/>
          </p:cNvCxnSpPr>
          <p:nvPr/>
        </p:nvCxnSpPr>
        <p:spPr>
          <a:xfrm flipV="1">
            <a:off x="7754630" y="3742404"/>
            <a:ext cx="1156223" cy="92566"/>
          </a:xfrm>
          <a:prstGeom prst="straightConnector1">
            <a:avLst/>
          </a:prstGeom>
          <a:ln w="31750">
            <a:solidFill>
              <a:schemeClr val="accent6">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线箭头连接符 378">
            <a:extLst>
              <a:ext uri="{FF2B5EF4-FFF2-40B4-BE49-F238E27FC236}">
                <a16:creationId xmlns:a16="http://schemas.microsoft.com/office/drawing/2014/main" id="{202D8CD9-56E8-4F30-B4DC-0B020A201B1C}"/>
              </a:ext>
            </a:extLst>
          </p:cNvPr>
          <p:cNvCxnSpPr>
            <a:cxnSpLocks/>
          </p:cNvCxnSpPr>
          <p:nvPr/>
        </p:nvCxnSpPr>
        <p:spPr>
          <a:xfrm flipV="1">
            <a:off x="7756560" y="4179264"/>
            <a:ext cx="1155260" cy="164534"/>
          </a:xfrm>
          <a:prstGeom prst="straightConnector1">
            <a:avLst/>
          </a:prstGeom>
          <a:ln w="31750">
            <a:solidFill>
              <a:schemeClr val="accent4">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线箭头连接符 379">
            <a:extLst>
              <a:ext uri="{FF2B5EF4-FFF2-40B4-BE49-F238E27FC236}">
                <a16:creationId xmlns:a16="http://schemas.microsoft.com/office/drawing/2014/main" id="{6B20807B-3BB4-4315-BD7D-328A39404BC6}"/>
              </a:ext>
            </a:extLst>
          </p:cNvPr>
          <p:cNvCxnSpPr>
            <a:cxnSpLocks/>
            <a:stCxn id="29" idx="4"/>
          </p:cNvCxnSpPr>
          <p:nvPr/>
        </p:nvCxnSpPr>
        <p:spPr>
          <a:xfrm>
            <a:off x="7756560" y="4815124"/>
            <a:ext cx="1134695" cy="145906"/>
          </a:xfrm>
          <a:prstGeom prst="straightConnector1">
            <a:avLst/>
          </a:prstGeom>
          <a:ln w="31750">
            <a:solidFill>
              <a:schemeClr val="accent1">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C4F53DEE-F689-4C01-BC84-3F3FB4B6E797}"/>
              </a:ext>
            </a:extLst>
          </p:cNvPr>
          <p:cNvSpPr txBox="1"/>
          <p:nvPr/>
        </p:nvSpPr>
        <p:spPr>
          <a:xfrm>
            <a:off x="7457025" y="5559702"/>
            <a:ext cx="2547428" cy="707886"/>
          </a:xfrm>
          <a:prstGeom prst="rect">
            <a:avLst/>
          </a:prstGeom>
          <a:noFill/>
        </p:spPr>
        <p:txBody>
          <a:bodyPr wrap="square" rtlCol="0">
            <a:spAutoFit/>
          </a:bodyPr>
          <a:lstStyle/>
          <a:p>
            <a:r>
              <a:rPr lang="en-US" altLang="zh-CN" sz="2000" dirty="0"/>
              <a:t>Perfect hashing </a:t>
            </a:r>
          </a:p>
          <a:p>
            <a:r>
              <a:rPr lang="en-US" altLang="zh-CN" sz="2000" dirty="0"/>
              <a:t>with n=3, m=6</a:t>
            </a:r>
            <a:endParaRPr lang="zh-CN" altLang="en-US" sz="2000" dirty="0"/>
          </a:p>
        </p:txBody>
      </p:sp>
    </p:spTree>
    <p:custDataLst>
      <p:tags r:id="rId1"/>
    </p:custDataLst>
    <p:extLst>
      <p:ext uri="{BB962C8B-B14F-4D97-AF65-F5344CB8AC3E}">
        <p14:creationId xmlns:p14="http://schemas.microsoft.com/office/powerpoint/2010/main" val="3705977148"/>
      </p:ext>
    </p:extLst>
  </p:cSld>
  <p:clrMapOvr>
    <a:masterClrMapping/>
  </p:clrMapOvr>
  <p:transition spd="med" advTm="47446">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125E-6 -1.85185E-6 L 0.11823 0.05139 " pathEditMode="relative" rAng="0" ptsTypes="AA">
                                      <p:cBhvr>
                                        <p:cTn id="6" dur="2000" fill="hold"/>
                                        <p:tgtEl>
                                          <p:spTgt spid="218"/>
                                        </p:tgtEl>
                                        <p:attrNameLst>
                                          <p:attrName>ppt_x</p:attrName>
                                          <p:attrName>ppt_y</p:attrName>
                                        </p:attrNameLst>
                                      </p:cBhvr>
                                      <p:rCtr x="5911" y="256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3.125E-6 -4.07407E-6 L 0.11901 -0.01898 " pathEditMode="relative" rAng="0" ptsTypes="AA">
                                      <p:cBhvr>
                                        <p:cTn id="10" dur="2000" fill="hold"/>
                                        <p:tgtEl>
                                          <p:spTgt spid="222"/>
                                        </p:tgtEl>
                                        <p:attrNameLst>
                                          <p:attrName>ppt_x</p:attrName>
                                          <p:attrName>ppt_y</p:attrName>
                                        </p:attrNameLst>
                                      </p:cBhvr>
                                      <p:rCtr x="5951" y="-949"/>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261 2.59259E-6 L 0.11901 0.02407 " pathEditMode="relative" rAng="0" ptsTypes="AA">
                                      <p:cBhvr>
                                        <p:cTn id="14" dur="2000" fill="hold"/>
                                        <p:tgtEl>
                                          <p:spTgt spid="226"/>
                                        </p:tgtEl>
                                        <p:attrNameLst>
                                          <p:attrName>ppt_x</p:attrName>
                                          <p:attrName>ppt_y</p:attrName>
                                        </p:attrNameLst>
                                      </p:cBhvr>
                                      <p:rCtr x="6081" y="1204"/>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4.58333E-6 -1.85185E-6 L 0.11836 -0.00625 " pathEditMode="relative" rAng="0" ptsTypes="AA">
                                      <p:cBhvr>
                                        <p:cTn id="18" dur="2000" fill="hold"/>
                                        <p:tgtEl>
                                          <p:spTgt spid="27"/>
                                        </p:tgtEl>
                                        <p:attrNameLst>
                                          <p:attrName>ppt_x</p:attrName>
                                          <p:attrName>ppt_y</p:attrName>
                                        </p:attrNameLst>
                                      </p:cBhvr>
                                      <p:rCtr x="5911" y="-324"/>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4.58333E-6 -4.07407E-6 L 0.11902 -0.01898 " pathEditMode="relative" rAng="0" ptsTypes="AA">
                                      <p:cBhvr>
                                        <p:cTn id="22" dur="2000" fill="hold"/>
                                        <p:tgtEl>
                                          <p:spTgt spid="28"/>
                                        </p:tgtEl>
                                        <p:attrNameLst>
                                          <p:attrName>ppt_x</p:attrName>
                                          <p:attrName>ppt_y</p:attrName>
                                        </p:attrNameLst>
                                      </p:cBhvr>
                                      <p:rCtr x="5951" y="-949"/>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0.0026 2.59259E-6 L 0.11902 0.02407 " pathEditMode="relative" rAng="0" ptsTypes="AA">
                                      <p:cBhvr>
                                        <p:cTn id="26" dur="2000" fill="hold"/>
                                        <p:tgtEl>
                                          <p:spTgt spid="29"/>
                                        </p:tgtEl>
                                        <p:attrNameLst>
                                          <p:attrName>ppt_x</p:attrName>
                                          <p:attrName>ppt_y</p:attrName>
                                        </p:attrNameLst>
                                      </p:cBhvr>
                                      <p:rCtr x="6081" y="12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animBg="1"/>
      <p:bldP spid="222" grpId="0" animBg="1"/>
      <p:bldP spid="226" grpId="0" animBg="1"/>
      <p:bldP spid="27" grpId="0" animBg="1"/>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671546" y="308511"/>
            <a:ext cx="6569324"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Perfect Hashing</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3" name="文本框 2">
            <a:extLst>
              <a:ext uri="{FF2B5EF4-FFF2-40B4-BE49-F238E27FC236}">
                <a16:creationId xmlns:a16="http://schemas.microsoft.com/office/drawing/2014/main" id="{0CC8749A-C51D-4C8C-B167-08A692D41614}"/>
              </a:ext>
            </a:extLst>
          </p:cNvPr>
          <p:cNvSpPr txBox="1"/>
          <p:nvPr/>
        </p:nvSpPr>
        <p:spPr>
          <a:xfrm>
            <a:off x="477270" y="1164467"/>
            <a:ext cx="8506576" cy="4031873"/>
          </a:xfrm>
          <a:prstGeom prst="rect">
            <a:avLst/>
          </a:prstGeom>
          <a:noFill/>
        </p:spPr>
        <p:txBody>
          <a:bodyPr wrap="square" rtlCol="0">
            <a:spAutoFit/>
          </a:bodyPr>
          <a:lstStyle/>
          <a:p>
            <a:pPr marL="800100" lvl="1" indent="-342900">
              <a:buFont typeface="Arial" panose="020B0604020202020204" pitchFamily="34" charset="0"/>
              <a:buChar char="•"/>
            </a:pPr>
            <a:r>
              <a:rPr lang="en-US" altLang="zh-CN" sz="2400" b="1" dirty="0"/>
              <a:t>Use case: </a:t>
            </a:r>
            <a:r>
              <a:rPr lang="en-US" altLang="zh-CN" sz="2400" dirty="0"/>
              <a:t>Hash tables storing Key-Value pairs.</a:t>
            </a:r>
          </a:p>
          <a:p>
            <a:pPr marL="1257300" lvl="2" indent="-342900">
              <a:buFont typeface="Arial" panose="020B0604020202020204" pitchFamily="34" charset="0"/>
              <a:buChar char="•"/>
            </a:pPr>
            <a:r>
              <a:rPr lang="en-US" altLang="zh-CN" sz="2000" dirty="0"/>
              <a:t>Structure</a:t>
            </a:r>
          </a:p>
          <a:p>
            <a:pPr marL="1714500" lvl="3" indent="-342900">
              <a:buFont typeface="Arial" panose="020B0604020202020204" pitchFamily="34" charset="0"/>
              <a:buChar char="•"/>
            </a:pPr>
            <a:r>
              <a:rPr lang="en-US" altLang="zh-CN" sz="2000" dirty="0"/>
              <a:t>a small index in fast memory (</a:t>
            </a:r>
            <a:r>
              <a:rPr lang="en-US" altLang="zh-CN" sz="2000" i="1" dirty="0"/>
              <a:t>e.g., </a:t>
            </a:r>
            <a:r>
              <a:rPr lang="en-US" altLang="zh-CN" sz="2000" dirty="0"/>
              <a:t>CPU Caches, SRAM in FPGA).</a:t>
            </a:r>
          </a:p>
          <a:p>
            <a:pPr lvl="3"/>
            <a:r>
              <a:rPr lang="en-US" altLang="zh-CN" sz="2000" dirty="0"/>
              <a:t>	It includes the perfect hash function.</a:t>
            </a:r>
          </a:p>
          <a:p>
            <a:pPr marL="1714500" lvl="3" indent="-342900">
              <a:buFont typeface="Arial" panose="020B0604020202020204" pitchFamily="34" charset="0"/>
              <a:buChar char="•"/>
            </a:pPr>
            <a:r>
              <a:rPr lang="en-US" altLang="zh-CN" sz="2000" dirty="0"/>
              <a:t>a large Key-Value table in slow memory (</a:t>
            </a:r>
            <a:r>
              <a:rPr lang="en-US" altLang="zh-CN" sz="2000" i="1" dirty="0"/>
              <a:t>e.g.</a:t>
            </a:r>
            <a:r>
              <a:rPr lang="en-US" altLang="zh-CN" sz="2000" dirty="0"/>
              <a:t>, DDR, DRAM).</a:t>
            </a:r>
          </a:p>
          <a:p>
            <a:pPr marL="800100" lvl="1" indent="-342900">
              <a:buFont typeface="Arial" panose="020B0604020202020204" pitchFamily="34" charset="0"/>
              <a:buChar char="•"/>
            </a:pPr>
            <a:r>
              <a:rPr lang="en-US" altLang="zh-CN" sz="2400" dirty="0"/>
              <a:t>Pros: eliminate hash collisions</a:t>
            </a:r>
          </a:p>
          <a:p>
            <a:pPr marL="1257300" lvl="2" indent="-342900">
              <a:buFont typeface="Arial" panose="020B0604020202020204" pitchFamily="34" charset="0"/>
              <a:buChar char="•"/>
            </a:pPr>
            <a:r>
              <a:rPr lang="en-US" altLang="zh-CN" sz="2000" dirty="0"/>
              <a:t>One slow memory read when querying</a:t>
            </a:r>
          </a:p>
          <a:p>
            <a:pPr marL="1257300" lvl="2" indent="-342900">
              <a:buFont typeface="Arial" panose="020B0604020202020204" pitchFamily="34" charset="0"/>
              <a:buChar char="•"/>
            </a:pPr>
            <a:r>
              <a:rPr lang="en-US" altLang="zh-CN" sz="2000" dirty="0"/>
              <a:t>Small index structure (</a:t>
            </a:r>
            <a:r>
              <a:rPr lang="en-US" altLang="zh-CN" sz="2000" i="1" dirty="0"/>
              <a:t>e.g.</a:t>
            </a:r>
            <a:r>
              <a:rPr lang="en-US" altLang="zh-CN" sz="2000" dirty="0"/>
              <a:t>, 1.6 bits per key)</a:t>
            </a:r>
          </a:p>
          <a:p>
            <a:pPr marL="800100" lvl="1" indent="-342900">
              <a:buFont typeface="Arial" panose="020B0604020202020204" pitchFamily="34" charset="0"/>
              <a:buChar char="•"/>
            </a:pPr>
            <a:r>
              <a:rPr lang="en-US" altLang="zh-CN" sz="2400" dirty="0"/>
              <a:t>Cons: static construction</a:t>
            </a:r>
          </a:p>
          <a:p>
            <a:pPr marL="1257300" lvl="2" indent="-342900">
              <a:buFont typeface="Arial" panose="020B0604020202020204" pitchFamily="34" charset="0"/>
              <a:buChar char="•"/>
            </a:pPr>
            <a:r>
              <a:rPr lang="en-US" altLang="zh-CN" sz="2000" dirty="0"/>
              <a:t>Hard to add or modify the key (incremental updates).</a:t>
            </a:r>
          </a:p>
          <a:p>
            <a:pPr marL="1257300" lvl="2" indent="-342900">
              <a:buFont typeface="Arial" panose="020B0604020202020204" pitchFamily="34" charset="0"/>
              <a:buChar char="•"/>
            </a:pPr>
            <a:endParaRPr lang="en-US" altLang="zh-CN" sz="2000" dirty="0"/>
          </a:p>
          <a:p>
            <a:pPr marL="800100" lvl="1" indent="-342900">
              <a:buFont typeface="Arial" panose="020B0604020202020204" pitchFamily="34" charset="0"/>
              <a:buChar char="•"/>
            </a:pPr>
            <a:endParaRPr lang="zh-CN" altLang="en-US" sz="2400" dirty="0"/>
          </a:p>
        </p:txBody>
      </p:sp>
      <p:sp>
        <p:nvSpPr>
          <p:cNvPr id="61" name="矩形 60">
            <a:extLst>
              <a:ext uri="{FF2B5EF4-FFF2-40B4-BE49-F238E27FC236}">
                <a16:creationId xmlns:a16="http://schemas.microsoft.com/office/drawing/2014/main" id="{2B3F547F-FC2B-4CB6-A335-3F2F073D69BB}"/>
              </a:ext>
            </a:extLst>
          </p:cNvPr>
          <p:cNvSpPr/>
          <p:nvPr/>
        </p:nvSpPr>
        <p:spPr>
          <a:xfrm>
            <a:off x="7078980" y="5027464"/>
            <a:ext cx="4930140" cy="1522025"/>
          </a:xfrm>
          <a:prstGeom prst="rect">
            <a:avLst/>
          </a:prstGeom>
          <a:solidFill>
            <a:schemeClr val="accent6">
              <a:lumMod val="20000"/>
              <a:lumOff val="80000"/>
              <a:alpha val="30000"/>
            </a:schemeClr>
          </a:solidFill>
          <a:ln w="158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2" name="矩形 61">
            <a:extLst>
              <a:ext uri="{FF2B5EF4-FFF2-40B4-BE49-F238E27FC236}">
                <a16:creationId xmlns:a16="http://schemas.microsoft.com/office/drawing/2014/main" id="{56DA6ACB-C0CA-4C95-8A87-7992C0630F1D}"/>
              </a:ext>
            </a:extLst>
          </p:cNvPr>
          <p:cNvSpPr/>
          <p:nvPr/>
        </p:nvSpPr>
        <p:spPr>
          <a:xfrm>
            <a:off x="7734300" y="3573862"/>
            <a:ext cx="3840480" cy="1318216"/>
          </a:xfrm>
          <a:prstGeom prst="rect">
            <a:avLst/>
          </a:prstGeom>
          <a:solidFill>
            <a:schemeClr val="accent5">
              <a:lumMod val="20000"/>
              <a:lumOff val="80000"/>
              <a:alpha val="30000"/>
            </a:schemeClr>
          </a:solidFill>
          <a:ln w="158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64" name="表格 63">
            <a:extLst>
              <a:ext uri="{FF2B5EF4-FFF2-40B4-BE49-F238E27FC236}">
                <a16:creationId xmlns:a16="http://schemas.microsoft.com/office/drawing/2014/main" id="{B6CB1DAB-E1C2-4270-8248-4595747B14D0}"/>
              </a:ext>
            </a:extLst>
          </p:cNvPr>
          <p:cNvGraphicFramePr>
            <a:graphicFrameLocks noGrp="1"/>
          </p:cNvGraphicFramePr>
          <p:nvPr>
            <p:extLst>
              <p:ext uri="{D42A27DB-BD31-4B8C-83A1-F6EECF244321}">
                <p14:modId xmlns:p14="http://schemas.microsoft.com/office/powerpoint/2010/main" val="1918432763"/>
              </p:ext>
            </p:extLst>
          </p:nvPr>
        </p:nvGraphicFramePr>
        <p:xfrm>
          <a:off x="8034285" y="5450586"/>
          <a:ext cx="3183675" cy="335280"/>
        </p:xfrm>
        <a:graphic>
          <a:graphicData uri="http://schemas.openxmlformats.org/drawingml/2006/table">
            <a:tbl>
              <a:tblPr firstRow="1" bandRow="1">
                <a:tableStyleId>{5C22544A-7EE6-4342-B048-85BDC9FD1C3A}</a:tableStyleId>
              </a:tblPr>
              <a:tblGrid>
                <a:gridCol w="636735">
                  <a:extLst>
                    <a:ext uri="{9D8B030D-6E8A-4147-A177-3AD203B41FA5}">
                      <a16:colId xmlns:a16="http://schemas.microsoft.com/office/drawing/2014/main" val="1908794272"/>
                    </a:ext>
                  </a:extLst>
                </a:gridCol>
                <a:gridCol w="636735">
                  <a:extLst>
                    <a:ext uri="{9D8B030D-6E8A-4147-A177-3AD203B41FA5}">
                      <a16:colId xmlns:a16="http://schemas.microsoft.com/office/drawing/2014/main" val="918202143"/>
                    </a:ext>
                  </a:extLst>
                </a:gridCol>
                <a:gridCol w="636735">
                  <a:extLst>
                    <a:ext uri="{9D8B030D-6E8A-4147-A177-3AD203B41FA5}">
                      <a16:colId xmlns:a16="http://schemas.microsoft.com/office/drawing/2014/main" val="2185041358"/>
                    </a:ext>
                  </a:extLst>
                </a:gridCol>
                <a:gridCol w="636735">
                  <a:extLst>
                    <a:ext uri="{9D8B030D-6E8A-4147-A177-3AD203B41FA5}">
                      <a16:colId xmlns:a16="http://schemas.microsoft.com/office/drawing/2014/main" val="3557031143"/>
                    </a:ext>
                  </a:extLst>
                </a:gridCol>
                <a:gridCol w="636735">
                  <a:extLst>
                    <a:ext uri="{9D8B030D-6E8A-4147-A177-3AD203B41FA5}">
                      <a16:colId xmlns:a16="http://schemas.microsoft.com/office/drawing/2014/main" val="1399860855"/>
                    </a:ext>
                  </a:extLst>
                </a:gridCol>
              </a:tblGrid>
              <a:tr h="311400">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2941210"/>
                  </a:ext>
                </a:extLst>
              </a:tr>
            </a:tbl>
          </a:graphicData>
        </a:graphic>
      </p:graphicFrame>
      <p:cxnSp>
        <p:nvCxnSpPr>
          <p:cNvPr id="65" name="直线箭头连接符 368">
            <a:extLst>
              <a:ext uri="{FF2B5EF4-FFF2-40B4-BE49-F238E27FC236}">
                <a16:creationId xmlns:a16="http://schemas.microsoft.com/office/drawing/2014/main" id="{29B5E2C8-1795-4506-A744-553D08117FEF}"/>
              </a:ext>
            </a:extLst>
          </p:cNvPr>
          <p:cNvCxnSpPr>
            <a:cxnSpLocks/>
            <a:stCxn id="82" idx="3"/>
          </p:cNvCxnSpPr>
          <p:nvPr/>
        </p:nvCxnSpPr>
        <p:spPr>
          <a:xfrm>
            <a:off x="8678686" y="3356715"/>
            <a:ext cx="0" cy="674056"/>
          </a:xfrm>
          <a:prstGeom prst="straightConnector1">
            <a:avLst/>
          </a:prstGeom>
          <a:ln w="31750">
            <a:solidFill>
              <a:schemeClr val="accent6">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6" name="直线箭头连接符 378">
            <a:extLst>
              <a:ext uri="{FF2B5EF4-FFF2-40B4-BE49-F238E27FC236}">
                <a16:creationId xmlns:a16="http://schemas.microsoft.com/office/drawing/2014/main" id="{2DF2A49B-3C58-4D16-BB2B-5923B848ADEA}"/>
              </a:ext>
            </a:extLst>
          </p:cNvPr>
          <p:cNvCxnSpPr>
            <a:cxnSpLocks/>
            <a:stCxn id="83" idx="3"/>
          </p:cNvCxnSpPr>
          <p:nvPr/>
        </p:nvCxnSpPr>
        <p:spPr>
          <a:xfrm>
            <a:off x="9497374" y="3338946"/>
            <a:ext cx="0" cy="597095"/>
          </a:xfrm>
          <a:prstGeom prst="straightConnector1">
            <a:avLst/>
          </a:prstGeom>
          <a:ln w="31750">
            <a:solidFill>
              <a:schemeClr val="accent4">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7" name="直线箭头连接符 379">
            <a:extLst>
              <a:ext uri="{FF2B5EF4-FFF2-40B4-BE49-F238E27FC236}">
                <a16:creationId xmlns:a16="http://schemas.microsoft.com/office/drawing/2014/main" id="{FAC5FCCA-553A-4EA7-855E-EFB3089B7D3B}"/>
              </a:ext>
            </a:extLst>
          </p:cNvPr>
          <p:cNvCxnSpPr>
            <a:cxnSpLocks/>
            <a:stCxn id="84" idx="3"/>
          </p:cNvCxnSpPr>
          <p:nvPr/>
        </p:nvCxnSpPr>
        <p:spPr>
          <a:xfrm>
            <a:off x="10338792" y="3338946"/>
            <a:ext cx="0" cy="691825"/>
          </a:xfrm>
          <a:prstGeom prst="straightConnector1">
            <a:avLst/>
          </a:prstGeom>
          <a:ln w="31750">
            <a:solidFill>
              <a:schemeClr val="accent1">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77" name="椭圆 76">
            <a:extLst>
              <a:ext uri="{FF2B5EF4-FFF2-40B4-BE49-F238E27FC236}">
                <a16:creationId xmlns:a16="http://schemas.microsoft.com/office/drawing/2014/main" id="{9E36268B-264E-4490-84DA-B3581058C9FA}"/>
              </a:ext>
            </a:extLst>
          </p:cNvPr>
          <p:cNvSpPr/>
          <p:nvPr/>
        </p:nvSpPr>
        <p:spPr>
          <a:xfrm>
            <a:off x="8333774" y="4030771"/>
            <a:ext cx="2611214" cy="619143"/>
          </a:xfrm>
          <a:prstGeom prst="ellipse">
            <a:avLst/>
          </a:prstGeom>
          <a:solidFill>
            <a:schemeClr val="bg1">
              <a:alpha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Perfect Hash Function</a:t>
            </a:r>
            <a:endParaRPr lang="zh-CN" altLang="en-US" sz="1600" dirty="0"/>
          </a:p>
        </p:txBody>
      </p:sp>
      <p:sp>
        <p:nvSpPr>
          <p:cNvPr id="80" name="文本框 79">
            <a:extLst>
              <a:ext uri="{FF2B5EF4-FFF2-40B4-BE49-F238E27FC236}">
                <a16:creationId xmlns:a16="http://schemas.microsoft.com/office/drawing/2014/main" id="{1D9B86F0-1A47-44F2-9BF1-77A2D4C888BF}"/>
              </a:ext>
            </a:extLst>
          </p:cNvPr>
          <p:cNvSpPr txBox="1"/>
          <p:nvPr/>
        </p:nvSpPr>
        <p:spPr>
          <a:xfrm>
            <a:off x="8141847" y="3566709"/>
            <a:ext cx="3167973" cy="369332"/>
          </a:xfrm>
          <a:prstGeom prst="rect">
            <a:avLst/>
          </a:prstGeom>
          <a:noFill/>
        </p:spPr>
        <p:txBody>
          <a:bodyPr wrap="square" rtlCol="0">
            <a:spAutoFit/>
          </a:bodyPr>
          <a:lstStyle/>
          <a:p>
            <a:r>
              <a:rPr lang="en-US" altLang="zh-CN"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Small Index in fast memory</a:t>
            </a:r>
            <a:endParaRPr lang="zh-CN" altLang="en-US"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81" name="文本框 80">
            <a:extLst>
              <a:ext uri="{FF2B5EF4-FFF2-40B4-BE49-F238E27FC236}">
                <a16:creationId xmlns:a16="http://schemas.microsoft.com/office/drawing/2014/main" id="{2EB0D4B6-0915-48DD-A825-6E086C59880C}"/>
              </a:ext>
            </a:extLst>
          </p:cNvPr>
          <p:cNvSpPr txBox="1"/>
          <p:nvPr/>
        </p:nvSpPr>
        <p:spPr>
          <a:xfrm>
            <a:off x="7301359" y="6180157"/>
            <a:ext cx="4649526" cy="369332"/>
          </a:xfrm>
          <a:prstGeom prst="rect">
            <a:avLst/>
          </a:prstGeom>
          <a:noFill/>
        </p:spPr>
        <p:txBody>
          <a:bodyPr wrap="square" rtlCol="0">
            <a:spAutoFit/>
          </a:bodyPr>
          <a:lstStyle/>
          <a:p>
            <a:r>
              <a:rPr lang="en-US" altLang="zh-CN" sz="18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Large Key-Value Table in slow memory</a:t>
            </a:r>
            <a:endParaRPr lang="zh-CN" altLang="en-US" sz="18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82" name="立方体 81">
            <a:extLst>
              <a:ext uri="{FF2B5EF4-FFF2-40B4-BE49-F238E27FC236}">
                <a16:creationId xmlns:a16="http://schemas.microsoft.com/office/drawing/2014/main" id="{D7D001B2-DA26-4DCE-9047-90D36CDB09B8}"/>
              </a:ext>
            </a:extLst>
          </p:cNvPr>
          <p:cNvSpPr/>
          <p:nvPr/>
        </p:nvSpPr>
        <p:spPr>
          <a:xfrm>
            <a:off x="8529884" y="2949862"/>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83" name="立方体 82">
            <a:extLst>
              <a:ext uri="{FF2B5EF4-FFF2-40B4-BE49-F238E27FC236}">
                <a16:creationId xmlns:a16="http://schemas.microsoft.com/office/drawing/2014/main" id="{B651E47C-280D-43A1-9080-6B20DF98651E}"/>
              </a:ext>
            </a:extLst>
          </p:cNvPr>
          <p:cNvSpPr/>
          <p:nvPr/>
        </p:nvSpPr>
        <p:spPr>
          <a:xfrm>
            <a:off x="9347606" y="2949862"/>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84" name="立方体 83">
            <a:extLst>
              <a:ext uri="{FF2B5EF4-FFF2-40B4-BE49-F238E27FC236}">
                <a16:creationId xmlns:a16="http://schemas.microsoft.com/office/drawing/2014/main" id="{06FD9BFD-1163-410B-8C0F-716F93AEAEDD}"/>
              </a:ext>
            </a:extLst>
          </p:cNvPr>
          <p:cNvSpPr/>
          <p:nvPr/>
        </p:nvSpPr>
        <p:spPr>
          <a:xfrm>
            <a:off x="10189024" y="2949862"/>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91" name="直线箭头连接符 368">
            <a:extLst>
              <a:ext uri="{FF2B5EF4-FFF2-40B4-BE49-F238E27FC236}">
                <a16:creationId xmlns:a16="http://schemas.microsoft.com/office/drawing/2014/main" id="{33A8B3BC-F8C8-44DC-99BE-173D4FD7DA3F}"/>
              </a:ext>
            </a:extLst>
          </p:cNvPr>
          <p:cNvCxnSpPr>
            <a:cxnSpLocks/>
            <a:stCxn id="77" idx="3"/>
            <a:endCxn id="64" idx="0"/>
          </p:cNvCxnSpPr>
          <p:nvPr/>
        </p:nvCxnSpPr>
        <p:spPr>
          <a:xfrm>
            <a:off x="8716177" y="4559243"/>
            <a:ext cx="909945" cy="891343"/>
          </a:xfrm>
          <a:prstGeom prst="straightConnector1">
            <a:avLst/>
          </a:prstGeom>
          <a:ln w="31750">
            <a:solidFill>
              <a:schemeClr val="accent6">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2" name="直线箭头连接符 378">
            <a:extLst>
              <a:ext uri="{FF2B5EF4-FFF2-40B4-BE49-F238E27FC236}">
                <a16:creationId xmlns:a16="http://schemas.microsoft.com/office/drawing/2014/main" id="{C2A00B41-A1DD-4AC9-9EA4-54FC42D92689}"/>
              </a:ext>
            </a:extLst>
          </p:cNvPr>
          <p:cNvCxnSpPr>
            <a:cxnSpLocks/>
          </p:cNvCxnSpPr>
          <p:nvPr/>
        </p:nvCxnSpPr>
        <p:spPr>
          <a:xfrm flipH="1">
            <a:off x="8983848" y="4649914"/>
            <a:ext cx="513526" cy="800672"/>
          </a:xfrm>
          <a:prstGeom prst="straightConnector1">
            <a:avLst/>
          </a:prstGeom>
          <a:ln w="31750">
            <a:solidFill>
              <a:schemeClr val="accent4">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直线箭头连接符 379">
            <a:extLst>
              <a:ext uri="{FF2B5EF4-FFF2-40B4-BE49-F238E27FC236}">
                <a16:creationId xmlns:a16="http://schemas.microsoft.com/office/drawing/2014/main" id="{1EFC7ADB-04BD-4871-99EE-B0C2C4863025}"/>
              </a:ext>
            </a:extLst>
          </p:cNvPr>
          <p:cNvCxnSpPr>
            <a:cxnSpLocks/>
          </p:cNvCxnSpPr>
          <p:nvPr/>
        </p:nvCxnSpPr>
        <p:spPr>
          <a:xfrm>
            <a:off x="10338792" y="4597560"/>
            <a:ext cx="606196" cy="853026"/>
          </a:xfrm>
          <a:prstGeom prst="straightConnector1">
            <a:avLst/>
          </a:prstGeom>
          <a:ln w="31750">
            <a:solidFill>
              <a:schemeClr val="accent1">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graphicFrame>
        <p:nvGraphicFramePr>
          <p:cNvPr id="98" name="表格 97">
            <a:extLst>
              <a:ext uri="{FF2B5EF4-FFF2-40B4-BE49-F238E27FC236}">
                <a16:creationId xmlns:a16="http://schemas.microsoft.com/office/drawing/2014/main" id="{A3664082-ACE2-427A-B6BA-E439CBEABFBF}"/>
              </a:ext>
            </a:extLst>
          </p:cNvPr>
          <p:cNvGraphicFramePr>
            <a:graphicFrameLocks noGrp="1"/>
          </p:cNvGraphicFramePr>
          <p:nvPr>
            <p:extLst>
              <p:ext uri="{D42A27DB-BD31-4B8C-83A1-F6EECF244321}">
                <p14:modId xmlns:p14="http://schemas.microsoft.com/office/powerpoint/2010/main" val="2464267757"/>
              </p:ext>
            </p:extLst>
          </p:nvPr>
        </p:nvGraphicFramePr>
        <p:xfrm>
          <a:off x="8034284" y="5753612"/>
          <a:ext cx="3183675" cy="335280"/>
        </p:xfrm>
        <a:graphic>
          <a:graphicData uri="http://schemas.openxmlformats.org/drawingml/2006/table">
            <a:tbl>
              <a:tblPr firstRow="1" bandRow="1">
                <a:tableStyleId>{5C22544A-7EE6-4342-B048-85BDC9FD1C3A}</a:tableStyleId>
              </a:tblPr>
              <a:tblGrid>
                <a:gridCol w="636735">
                  <a:extLst>
                    <a:ext uri="{9D8B030D-6E8A-4147-A177-3AD203B41FA5}">
                      <a16:colId xmlns:a16="http://schemas.microsoft.com/office/drawing/2014/main" val="1908794272"/>
                    </a:ext>
                  </a:extLst>
                </a:gridCol>
                <a:gridCol w="636735">
                  <a:extLst>
                    <a:ext uri="{9D8B030D-6E8A-4147-A177-3AD203B41FA5}">
                      <a16:colId xmlns:a16="http://schemas.microsoft.com/office/drawing/2014/main" val="918202143"/>
                    </a:ext>
                  </a:extLst>
                </a:gridCol>
                <a:gridCol w="636735">
                  <a:extLst>
                    <a:ext uri="{9D8B030D-6E8A-4147-A177-3AD203B41FA5}">
                      <a16:colId xmlns:a16="http://schemas.microsoft.com/office/drawing/2014/main" val="2185041358"/>
                    </a:ext>
                  </a:extLst>
                </a:gridCol>
                <a:gridCol w="636735">
                  <a:extLst>
                    <a:ext uri="{9D8B030D-6E8A-4147-A177-3AD203B41FA5}">
                      <a16:colId xmlns:a16="http://schemas.microsoft.com/office/drawing/2014/main" val="3557031143"/>
                    </a:ext>
                  </a:extLst>
                </a:gridCol>
                <a:gridCol w="636735">
                  <a:extLst>
                    <a:ext uri="{9D8B030D-6E8A-4147-A177-3AD203B41FA5}">
                      <a16:colId xmlns:a16="http://schemas.microsoft.com/office/drawing/2014/main" val="1399860855"/>
                    </a:ext>
                  </a:extLst>
                </a:gridCol>
              </a:tblGrid>
              <a:tr h="311400">
                <a:tc>
                  <a:txBody>
                    <a:bodyPr/>
                    <a:lstStyle/>
                    <a:p>
                      <a:pPr algn="ctr"/>
                      <a:r>
                        <a:rPr lang="en-US" altLang="zh-CN"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2</a:t>
                      </a: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3</a:t>
                      </a: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4</a:t>
                      </a: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5</a:t>
                      </a: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2941210"/>
                  </a:ext>
                </a:extLst>
              </a:tr>
            </a:tbl>
          </a:graphicData>
        </a:graphic>
      </p:graphicFrame>
    </p:spTree>
    <p:custDataLst>
      <p:tags r:id="rId1"/>
    </p:custDataLst>
    <p:extLst>
      <p:ext uri="{BB962C8B-B14F-4D97-AF65-F5344CB8AC3E}">
        <p14:creationId xmlns:p14="http://schemas.microsoft.com/office/powerpoint/2010/main" val="1494876092"/>
      </p:ext>
    </p:extLst>
  </p:cSld>
  <p:clrMapOvr>
    <a:masterClrMapping/>
  </p:clrMapOvr>
  <p:transition spd="med" advTm="156915">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D86BDC6D-0FFE-459F-8A4D-69B2D54E1E4D}"/>
              </a:ext>
            </a:extLst>
          </p:cNvPr>
          <p:cNvSpPr/>
          <p:nvPr/>
        </p:nvSpPr>
        <p:spPr>
          <a:xfrm>
            <a:off x="1341486" y="3664049"/>
            <a:ext cx="7347251" cy="2413615"/>
          </a:xfrm>
          <a:prstGeom prst="rect">
            <a:avLst/>
          </a:prstGeom>
          <a:solidFill>
            <a:schemeClr val="accent6">
              <a:lumMod val="20000"/>
              <a:lumOff val="80000"/>
              <a:alpha val="30000"/>
            </a:schemeClr>
          </a:solidFill>
          <a:ln w="158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矩形 23">
            <a:extLst>
              <a:ext uri="{FF2B5EF4-FFF2-40B4-BE49-F238E27FC236}">
                <a16:creationId xmlns:a16="http://schemas.microsoft.com/office/drawing/2014/main" id="{0E7819EC-7AFF-4779-8AE1-CCBAC0F88479}"/>
              </a:ext>
            </a:extLst>
          </p:cNvPr>
          <p:cNvSpPr/>
          <p:nvPr/>
        </p:nvSpPr>
        <p:spPr>
          <a:xfrm>
            <a:off x="1341487" y="1753631"/>
            <a:ext cx="7347251" cy="1797289"/>
          </a:xfrm>
          <a:prstGeom prst="rect">
            <a:avLst/>
          </a:prstGeom>
          <a:solidFill>
            <a:schemeClr val="accent5">
              <a:lumMod val="20000"/>
              <a:lumOff val="80000"/>
              <a:alpha val="30000"/>
            </a:schemeClr>
          </a:solidFill>
          <a:ln w="158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EFAEC43A-69D6-42E0-B3FC-CFF7FBF8DBA2}"/>
                  </a:ext>
                </a:extLst>
              </p:cNvPr>
              <p:cNvGraphicFramePr>
                <a:graphicFrameLocks noGrp="1"/>
              </p:cNvGraphicFramePr>
              <p:nvPr>
                <p:extLst>
                  <p:ext uri="{D42A27DB-BD31-4B8C-83A1-F6EECF244321}">
                    <p14:modId xmlns:p14="http://schemas.microsoft.com/office/powerpoint/2010/main" val="3418514065"/>
                  </p:ext>
                </p:extLst>
              </p:nvPr>
            </p:nvGraphicFramePr>
            <p:xfrm>
              <a:off x="1922506" y="3022430"/>
              <a:ext cx="5171715" cy="368849"/>
            </p:xfrm>
            <a:graphic>
              <a:graphicData uri="http://schemas.openxmlformats.org/drawingml/2006/table">
                <a:tbl>
                  <a:tblPr firstRow="1" bandRow="1">
                    <a:tableStyleId>{5C22544A-7EE6-4342-B048-85BDC9FD1C3A}</a:tableStyleId>
                  </a:tblPr>
                  <a:tblGrid>
                    <a:gridCol w="1034343">
                      <a:extLst>
                        <a:ext uri="{9D8B030D-6E8A-4147-A177-3AD203B41FA5}">
                          <a16:colId xmlns:a16="http://schemas.microsoft.com/office/drawing/2014/main" val="1908794272"/>
                        </a:ext>
                      </a:extLst>
                    </a:gridCol>
                    <a:gridCol w="1034343">
                      <a:extLst>
                        <a:ext uri="{9D8B030D-6E8A-4147-A177-3AD203B41FA5}">
                          <a16:colId xmlns:a16="http://schemas.microsoft.com/office/drawing/2014/main" val="2373988377"/>
                        </a:ext>
                      </a:extLst>
                    </a:gridCol>
                    <a:gridCol w="1034343">
                      <a:extLst>
                        <a:ext uri="{9D8B030D-6E8A-4147-A177-3AD203B41FA5}">
                          <a16:colId xmlns:a16="http://schemas.microsoft.com/office/drawing/2014/main" val="413410929"/>
                        </a:ext>
                      </a:extLst>
                    </a:gridCol>
                    <a:gridCol w="1034343">
                      <a:extLst>
                        <a:ext uri="{9D8B030D-6E8A-4147-A177-3AD203B41FA5}">
                          <a16:colId xmlns:a16="http://schemas.microsoft.com/office/drawing/2014/main" val="3709228650"/>
                        </a:ext>
                      </a:extLst>
                    </a:gridCol>
                    <a:gridCol w="1034343">
                      <a:extLst>
                        <a:ext uri="{9D8B030D-6E8A-4147-A177-3AD203B41FA5}">
                          <a16:colId xmlns:a16="http://schemas.microsoft.com/office/drawing/2014/main" val="2243852151"/>
                        </a:ext>
                      </a:extLst>
                    </a:gridCol>
                  </a:tblGrid>
                  <a:tr h="368849">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n>
                                          <a:noFill/>
                                        </a:ln>
                                        <a:solidFill>
                                          <a:sysClr val="windowText" lastClr="0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1600" b="0" i="1" smtClean="0">
                                        <a:ln>
                                          <a:noFill/>
                                        </a:ln>
                                        <a:solidFill>
                                          <a:sysClr val="windowText" lastClr="000000"/>
                                        </a:solidFill>
                                        <a:latin typeface="Cambria Math" panose="02040503050406030204" pitchFamily="18" charset="0"/>
                                        <a:ea typeface="微软雅黑" panose="020B0503020204020204" pitchFamily="34" charset="-122"/>
                                        <a:cs typeface="Arial" panose="020B0604020202020204" pitchFamily="34" charset="0"/>
                                      </a:rPr>
                                      <m:t>𝐺𝑟𝑜𝑢𝑝</m:t>
                                    </m:r>
                                  </m:e>
                                  <m:sub>
                                    <m:r>
                                      <a:rPr lang="en-US" altLang="zh-CN" sz="1600" b="0" i="1" smtClean="0">
                                        <a:ln>
                                          <a:noFill/>
                                        </a:ln>
                                        <a:solidFill>
                                          <a:sysClr val="windowText" lastClr="000000"/>
                                        </a:solidFill>
                                        <a:latin typeface="Cambria Math" panose="02040503050406030204" pitchFamily="18" charset="0"/>
                                        <a:ea typeface="微软雅黑" panose="020B0503020204020204" pitchFamily="34" charset="-122"/>
                                        <a:cs typeface="Arial" panose="020B0604020202020204" pitchFamily="34" charset="0"/>
                                      </a:rPr>
                                      <m:t>1</m:t>
                                    </m:r>
                                  </m:sub>
                                </m:sSub>
                              </m:oMath>
                            </m:oMathPara>
                          </a14:m>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n>
                                          <a:noFill/>
                                        </a:ln>
                                        <a:solidFill>
                                          <a:sysClr val="windowText" lastClr="0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1600" b="0" i="1" smtClean="0">
                                        <a:ln>
                                          <a:noFill/>
                                        </a:ln>
                                        <a:solidFill>
                                          <a:sysClr val="windowText" lastClr="000000"/>
                                        </a:solidFill>
                                        <a:latin typeface="Cambria Math" panose="02040503050406030204" pitchFamily="18" charset="0"/>
                                        <a:ea typeface="微软雅黑" panose="020B0503020204020204" pitchFamily="34" charset="-122"/>
                                        <a:cs typeface="Arial" panose="020B0604020202020204" pitchFamily="34" charset="0"/>
                                      </a:rPr>
                                      <m:t>𝐺𝑟𝑜𝑢𝑝</m:t>
                                    </m:r>
                                  </m:e>
                                  <m:sub>
                                    <m:r>
                                      <a:rPr lang="en-US" altLang="zh-CN" sz="1600" b="0" i="1" smtClean="0">
                                        <a:ln>
                                          <a:noFill/>
                                        </a:ln>
                                        <a:solidFill>
                                          <a:sysClr val="windowText" lastClr="000000"/>
                                        </a:solidFill>
                                        <a:latin typeface="Cambria Math" panose="02040503050406030204" pitchFamily="18" charset="0"/>
                                        <a:ea typeface="微软雅黑" panose="020B0503020204020204" pitchFamily="34" charset="-122"/>
                                        <a:cs typeface="Arial" panose="020B0604020202020204" pitchFamily="34" charset="0"/>
                                      </a:rPr>
                                      <m:t>2</m:t>
                                    </m:r>
                                  </m:sub>
                                </m:sSub>
                              </m:oMath>
                            </m:oMathPara>
                          </a14:m>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600" b="0" i="1" smtClean="0">
                                        <a:ln>
                                          <a:noFill/>
                                        </a:ln>
                                        <a:solidFill>
                                          <a:sysClr val="windowText" lastClr="0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1600" b="0" i="1" smtClean="0">
                                        <a:ln>
                                          <a:noFill/>
                                        </a:ln>
                                        <a:solidFill>
                                          <a:sysClr val="windowText" lastClr="000000"/>
                                        </a:solidFill>
                                        <a:latin typeface="Cambria Math" panose="02040503050406030204" pitchFamily="18" charset="0"/>
                                        <a:ea typeface="微软雅黑" panose="020B0503020204020204" pitchFamily="34" charset="-122"/>
                                        <a:cs typeface="Arial" panose="020B0604020202020204" pitchFamily="34" charset="0"/>
                                      </a:rPr>
                                      <m:t>𝐺𝑟𝑜𝑢𝑝</m:t>
                                    </m:r>
                                  </m:e>
                                  <m:sub>
                                    <m:r>
                                      <a:rPr lang="en-US" altLang="zh-CN" sz="1600" b="0" i="1" smtClean="0">
                                        <a:ln>
                                          <a:noFill/>
                                        </a:ln>
                                        <a:solidFill>
                                          <a:sysClr val="windowText" lastClr="000000"/>
                                        </a:solidFill>
                                        <a:latin typeface="Cambria Math" panose="02040503050406030204" pitchFamily="18" charset="0"/>
                                        <a:ea typeface="微软雅黑" panose="020B0503020204020204" pitchFamily="34" charset="-122"/>
                                        <a:cs typeface="Arial" panose="020B0604020202020204" pitchFamily="34" charset="0"/>
                                      </a:rPr>
                                      <m:t>3</m:t>
                                    </m:r>
                                  </m:sub>
                                </m:sSub>
                              </m:oMath>
                            </m:oMathPara>
                          </a14:m>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600" b="0" i="1" smtClean="0">
                                        <a:ln>
                                          <a:noFill/>
                                        </a:ln>
                                        <a:solidFill>
                                          <a:sysClr val="windowText" lastClr="0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1600" b="0" i="1" smtClean="0">
                                        <a:ln>
                                          <a:noFill/>
                                        </a:ln>
                                        <a:solidFill>
                                          <a:sysClr val="windowText" lastClr="000000"/>
                                        </a:solidFill>
                                        <a:latin typeface="Cambria Math" panose="02040503050406030204" pitchFamily="18" charset="0"/>
                                        <a:ea typeface="微软雅黑" panose="020B0503020204020204" pitchFamily="34" charset="-122"/>
                                        <a:cs typeface="Arial" panose="020B0604020202020204" pitchFamily="34" charset="0"/>
                                      </a:rPr>
                                      <m:t>𝐺𝑟𝑜𝑢𝑝</m:t>
                                    </m:r>
                                  </m:e>
                                  <m:sub>
                                    <m:r>
                                      <a:rPr lang="en-US" altLang="zh-CN" sz="1600" b="0" i="1" smtClean="0">
                                        <a:ln>
                                          <a:noFill/>
                                        </a:ln>
                                        <a:solidFill>
                                          <a:sysClr val="windowText" lastClr="000000"/>
                                        </a:solidFill>
                                        <a:latin typeface="Cambria Math" panose="02040503050406030204" pitchFamily="18" charset="0"/>
                                        <a:ea typeface="微软雅黑" panose="020B0503020204020204" pitchFamily="34" charset="-122"/>
                                        <a:cs typeface="Arial" panose="020B0604020202020204" pitchFamily="34" charset="0"/>
                                      </a:rPr>
                                      <m:t>4</m:t>
                                    </m:r>
                                  </m:sub>
                                </m:sSub>
                              </m:oMath>
                            </m:oMathPara>
                          </a14:m>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600" b="0" i="1" smtClean="0">
                                        <a:ln>
                                          <a:noFill/>
                                        </a:ln>
                                        <a:solidFill>
                                          <a:sysClr val="windowText" lastClr="000000"/>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sz="1600" b="0" i="1" smtClean="0">
                                        <a:ln>
                                          <a:noFill/>
                                        </a:ln>
                                        <a:solidFill>
                                          <a:sysClr val="windowText" lastClr="000000"/>
                                        </a:solidFill>
                                        <a:latin typeface="Cambria Math" panose="02040503050406030204" pitchFamily="18" charset="0"/>
                                        <a:ea typeface="微软雅黑" panose="020B0503020204020204" pitchFamily="34" charset="-122"/>
                                        <a:cs typeface="Arial" panose="020B0604020202020204" pitchFamily="34" charset="0"/>
                                      </a:rPr>
                                      <m:t>𝐺𝑟𝑜𝑢𝑝</m:t>
                                    </m:r>
                                  </m:e>
                                  <m:sub>
                                    <m:r>
                                      <a:rPr lang="en-US" altLang="zh-CN" sz="1600" b="0" i="1" smtClean="0">
                                        <a:ln>
                                          <a:noFill/>
                                        </a:ln>
                                        <a:solidFill>
                                          <a:sysClr val="windowText" lastClr="000000"/>
                                        </a:solidFill>
                                        <a:latin typeface="Cambria Math" panose="02040503050406030204" pitchFamily="18" charset="0"/>
                                        <a:ea typeface="微软雅黑" panose="020B0503020204020204" pitchFamily="34" charset="-122"/>
                                        <a:cs typeface="Arial" panose="020B0604020202020204" pitchFamily="34" charset="0"/>
                                      </a:rPr>
                                      <m:t>5</m:t>
                                    </m:r>
                                  </m:sub>
                                </m:sSub>
                              </m:oMath>
                            </m:oMathPara>
                          </a14:m>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2941210"/>
                      </a:ext>
                    </a:extLst>
                  </a:tr>
                </a:tbl>
              </a:graphicData>
            </a:graphic>
          </p:graphicFrame>
        </mc:Choice>
        <mc:Fallback xmlns="">
          <p:graphicFrame>
            <p:nvGraphicFramePr>
              <p:cNvPr id="25" name="表格 24">
                <a:extLst>
                  <a:ext uri="{FF2B5EF4-FFF2-40B4-BE49-F238E27FC236}">
                    <a16:creationId xmlns:a16="http://schemas.microsoft.com/office/drawing/2014/main" id="{EFAEC43A-69D6-42E0-B3FC-CFF7FBF8DBA2}"/>
                  </a:ext>
                </a:extLst>
              </p:cNvPr>
              <p:cNvGraphicFramePr>
                <a:graphicFrameLocks noGrp="1"/>
              </p:cNvGraphicFramePr>
              <p:nvPr>
                <p:extLst>
                  <p:ext uri="{D42A27DB-BD31-4B8C-83A1-F6EECF244321}">
                    <p14:modId xmlns:p14="http://schemas.microsoft.com/office/powerpoint/2010/main" val="3418514065"/>
                  </p:ext>
                </p:extLst>
              </p:nvPr>
            </p:nvGraphicFramePr>
            <p:xfrm>
              <a:off x="1922506" y="3022430"/>
              <a:ext cx="5171715" cy="368849"/>
            </p:xfrm>
            <a:graphic>
              <a:graphicData uri="http://schemas.openxmlformats.org/drawingml/2006/table">
                <a:tbl>
                  <a:tblPr firstRow="1" bandRow="1">
                    <a:tableStyleId>{5C22544A-7EE6-4342-B048-85BDC9FD1C3A}</a:tableStyleId>
                  </a:tblPr>
                  <a:tblGrid>
                    <a:gridCol w="1034343">
                      <a:extLst>
                        <a:ext uri="{9D8B030D-6E8A-4147-A177-3AD203B41FA5}">
                          <a16:colId xmlns:a16="http://schemas.microsoft.com/office/drawing/2014/main" val="1908794272"/>
                        </a:ext>
                      </a:extLst>
                    </a:gridCol>
                    <a:gridCol w="1034343">
                      <a:extLst>
                        <a:ext uri="{9D8B030D-6E8A-4147-A177-3AD203B41FA5}">
                          <a16:colId xmlns:a16="http://schemas.microsoft.com/office/drawing/2014/main" val="2373988377"/>
                        </a:ext>
                      </a:extLst>
                    </a:gridCol>
                    <a:gridCol w="1034343">
                      <a:extLst>
                        <a:ext uri="{9D8B030D-6E8A-4147-A177-3AD203B41FA5}">
                          <a16:colId xmlns:a16="http://schemas.microsoft.com/office/drawing/2014/main" val="413410929"/>
                        </a:ext>
                      </a:extLst>
                    </a:gridCol>
                    <a:gridCol w="1034343">
                      <a:extLst>
                        <a:ext uri="{9D8B030D-6E8A-4147-A177-3AD203B41FA5}">
                          <a16:colId xmlns:a16="http://schemas.microsoft.com/office/drawing/2014/main" val="3709228650"/>
                        </a:ext>
                      </a:extLst>
                    </a:gridCol>
                    <a:gridCol w="1034343">
                      <a:extLst>
                        <a:ext uri="{9D8B030D-6E8A-4147-A177-3AD203B41FA5}">
                          <a16:colId xmlns:a16="http://schemas.microsoft.com/office/drawing/2014/main" val="2243852151"/>
                        </a:ext>
                      </a:extLst>
                    </a:gridCol>
                  </a:tblGrid>
                  <a:tr h="368849">
                    <a:tc>
                      <a:txBody>
                        <a:bodyPr/>
                        <a:lstStyle/>
                        <a:p>
                          <a:endParaRPr lang="zh-CN"/>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588" t="-1613" r="-400588" b="-3226"/>
                          </a:stretch>
                        </a:blipFill>
                      </a:tcPr>
                    </a:tc>
                    <a:tc>
                      <a:txBody>
                        <a:bodyPr/>
                        <a:lstStyle/>
                        <a:p>
                          <a:endParaRPr lang="zh-CN"/>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588" t="-1613" r="-300588" b="-3226"/>
                          </a:stretch>
                        </a:blipFill>
                      </a:tcPr>
                    </a:tc>
                    <a:tc>
                      <a:txBody>
                        <a:bodyPr/>
                        <a:lstStyle/>
                        <a:p>
                          <a:endParaRPr lang="zh-CN"/>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1775" t="-1613" r="-202367" b="-3226"/>
                          </a:stretch>
                        </a:blipFill>
                      </a:tcPr>
                    </a:tc>
                    <a:tc>
                      <a:txBody>
                        <a:bodyPr/>
                        <a:lstStyle/>
                        <a:p>
                          <a:endParaRPr lang="zh-CN"/>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00000" t="-1613" r="-101176" b="-3226"/>
                          </a:stretch>
                        </a:blipFill>
                      </a:tcPr>
                    </a:tc>
                    <a:tc>
                      <a:txBody>
                        <a:bodyPr/>
                        <a:lstStyle/>
                        <a:p>
                          <a:endParaRPr lang="zh-CN"/>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400000" t="-1613" r="-1176" b="-3226"/>
                          </a:stretch>
                        </a:blipFill>
                      </a:tcPr>
                    </a:tc>
                    <a:extLst>
                      <a:ext uri="{0D108BD9-81ED-4DB2-BD59-A6C34878D82A}">
                        <a16:rowId xmlns:a16="http://schemas.microsoft.com/office/drawing/2014/main" val="772941210"/>
                      </a:ext>
                    </a:extLst>
                  </a:tr>
                </a:tbl>
              </a:graphicData>
            </a:graphic>
          </p:graphicFrame>
        </mc:Fallback>
      </mc:AlternateContent>
      <p:graphicFrame>
        <p:nvGraphicFramePr>
          <p:cNvPr id="304" name="表格 303">
            <a:extLst>
              <a:ext uri="{FF2B5EF4-FFF2-40B4-BE49-F238E27FC236}">
                <a16:creationId xmlns:a16="http://schemas.microsoft.com/office/drawing/2014/main" id="{AB55901A-DF16-45F5-A349-233C1BD349E8}"/>
              </a:ext>
            </a:extLst>
          </p:cNvPr>
          <p:cNvGraphicFramePr>
            <a:graphicFrameLocks noGrp="1"/>
          </p:cNvGraphicFramePr>
          <p:nvPr>
            <p:extLst>
              <p:ext uri="{D42A27DB-BD31-4B8C-83A1-F6EECF244321}">
                <p14:modId xmlns:p14="http://schemas.microsoft.com/office/powerpoint/2010/main" val="971424745"/>
              </p:ext>
            </p:extLst>
          </p:nvPr>
        </p:nvGraphicFramePr>
        <p:xfrm>
          <a:off x="3349095" y="3878719"/>
          <a:ext cx="396807" cy="2011680"/>
        </p:xfrm>
        <a:graphic>
          <a:graphicData uri="http://schemas.openxmlformats.org/drawingml/2006/table">
            <a:tbl>
              <a:tblPr firstRow="1" bandRow="1">
                <a:tableStyleId>{5C22544A-7EE6-4342-B048-85BDC9FD1C3A}</a:tableStyleId>
              </a:tblPr>
              <a:tblGrid>
                <a:gridCol w="396807">
                  <a:extLst>
                    <a:ext uri="{9D8B030D-6E8A-4147-A177-3AD203B41FA5}">
                      <a16:colId xmlns:a16="http://schemas.microsoft.com/office/drawing/2014/main" val="1908794272"/>
                    </a:ext>
                  </a:extLst>
                </a:gridCol>
              </a:tblGrid>
              <a:tr h="257138">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2941210"/>
                  </a:ext>
                </a:extLst>
              </a:tr>
              <a:tr h="257138">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0009995"/>
                  </a:ext>
                </a:extLst>
              </a:tr>
              <a:tr h="257138">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3590579"/>
                  </a:ext>
                </a:extLst>
              </a:tr>
              <a:tr h="257138">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7531298"/>
                  </a:ext>
                </a:extLst>
              </a:tr>
              <a:tr h="257138">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2244971"/>
                  </a:ext>
                </a:extLst>
              </a:tr>
              <a:tr h="257138">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966989"/>
                  </a:ext>
                </a:extLst>
              </a:tr>
            </a:tbl>
          </a:graphicData>
        </a:graphic>
      </p:graphicFrame>
      <p:sp>
        <p:nvSpPr>
          <p:cNvPr id="21" name="文本框 20"/>
          <p:cNvSpPr txBox="1"/>
          <p:nvPr/>
        </p:nvSpPr>
        <p:spPr>
          <a:xfrm>
            <a:off x="1341486" y="308901"/>
            <a:ext cx="7231014" cy="830997"/>
          </a:xfrm>
          <a:prstGeom prst="rect">
            <a:avLst/>
          </a:prstGeom>
          <a:noFill/>
        </p:spPr>
        <p:txBody>
          <a:bodyPr wrap="square" rtlCol="0">
            <a:spAutoFit/>
          </a:bodyPr>
          <a:lstStyle/>
          <a:p>
            <a:r>
              <a:rPr lang="en-US" altLang="zh-CN" sz="2400" dirty="0">
                <a:solidFill>
                  <a:schemeClr val="bg2">
                    <a:lumMod val="25000"/>
                  </a:schemeClr>
                </a:solidFill>
                <a:latin typeface="微软雅黑" panose="020B0503020204020204" pitchFamily="34" charset="-122"/>
                <a:ea typeface="微软雅黑" panose="020B0503020204020204" pitchFamily="34" charset="-122"/>
              </a:rPr>
              <a:t>Related work: Dynamic Perfect Hashing</a:t>
            </a:r>
          </a:p>
          <a:p>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cxnSp>
        <p:nvCxnSpPr>
          <p:cNvPr id="229" name="直线箭头连接符 368">
            <a:extLst>
              <a:ext uri="{FF2B5EF4-FFF2-40B4-BE49-F238E27FC236}">
                <a16:creationId xmlns:a16="http://schemas.microsoft.com/office/drawing/2014/main" id="{3DE66B1E-2C9F-4539-A7BB-D9CD825B5728}"/>
              </a:ext>
            </a:extLst>
          </p:cNvPr>
          <p:cNvCxnSpPr>
            <a:cxnSpLocks/>
            <a:stCxn id="218" idx="3"/>
          </p:cNvCxnSpPr>
          <p:nvPr/>
        </p:nvCxnSpPr>
        <p:spPr>
          <a:xfrm>
            <a:off x="2885727" y="2342211"/>
            <a:ext cx="148799" cy="648986"/>
          </a:xfrm>
          <a:prstGeom prst="straightConnector1">
            <a:avLst/>
          </a:prstGeom>
          <a:ln w="31750">
            <a:solidFill>
              <a:schemeClr val="accent6">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2" name="直线箭头连接符 378">
            <a:extLst>
              <a:ext uri="{FF2B5EF4-FFF2-40B4-BE49-F238E27FC236}">
                <a16:creationId xmlns:a16="http://schemas.microsoft.com/office/drawing/2014/main" id="{DD974748-AF7D-4E5E-8EDB-A93A51A87799}"/>
              </a:ext>
            </a:extLst>
          </p:cNvPr>
          <p:cNvCxnSpPr>
            <a:cxnSpLocks/>
            <a:stCxn id="222" idx="3"/>
          </p:cNvCxnSpPr>
          <p:nvPr/>
        </p:nvCxnSpPr>
        <p:spPr>
          <a:xfrm flipH="1">
            <a:off x="3372795" y="2327445"/>
            <a:ext cx="126073" cy="698140"/>
          </a:xfrm>
          <a:prstGeom prst="straightConnector1">
            <a:avLst/>
          </a:prstGeom>
          <a:ln w="31750">
            <a:solidFill>
              <a:schemeClr val="accent4">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3" name="直线箭头连接符 379">
            <a:extLst>
              <a:ext uri="{FF2B5EF4-FFF2-40B4-BE49-F238E27FC236}">
                <a16:creationId xmlns:a16="http://schemas.microsoft.com/office/drawing/2014/main" id="{9ABEBD78-A87E-4271-B9DF-D9A2E8C2DAAE}"/>
              </a:ext>
            </a:extLst>
          </p:cNvPr>
          <p:cNvCxnSpPr>
            <a:cxnSpLocks/>
            <a:stCxn id="226" idx="3"/>
          </p:cNvCxnSpPr>
          <p:nvPr/>
        </p:nvCxnSpPr>
        <p:spPr>
          <a:xfrm>
            <a:off x="4111043" y="2328649"/>
            <a:ext cx="1096426" cy="684672"/>
          </a:xfrm>
          <a:prstGeom prst="straightConnector1">
            <a:avLst/>
          </a:prstGeom>
          <a:ln w="31750">
            <a:solidFill>
              <a:schemeClr val="accent1">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0CC8749A-C51D-4C8C-B167-08A692D41614}"/>
              </a:ext>
            </a:extLst>
          </p:cNvPr>
          <p:cNvSpPr txBox="1"/>
          <p:nvPr/>
        </p:nvSpPr>
        <p:spPr>
          <a:xfrm>
            <a:off x="1341486" y="1304231"/>
            <a:ext cx="5811154" cy="400110"/>
          </a:xfrm>
          <a:prstGeom prst="rect">
            <a:avLst/>
          </a:prstGeom>
          <a:noFill/>
        </p:spPr>
        <p:txBody>
          <a:bodyPr wrap="square" rtlCol="0">
            <a:spAutoFit/>
          </a:bodyPr>
          <a:lstStyle/>
          <a:p>
            <a:r>
              <a:rPr lang="en-US" altLang="zh-CN" sz="2000" dirty="0">
                <a:solidFill>
                  <a:schemeClr val="bg2">
                    <a:lumMod val="25000"/>
                  </a:schemeClr>
                </a:solidFill>
                <a:latin typeface="方正兰亭粗黑_GBK" panose="02000000000000000000" pitchFamily="2" charset="-122"/>
                <a:ea typeface="方正兰亭粗黑_GBK" panose="02000000000000000000" pitchFamily="2" charset="-122"/>
              </a:rPr>
              <a:t>Dynamic Perfect Hashing</a:t>
            </a:r>
            <a:r>
              <a:rPr lang="zh-CN" altLang="en-US" sz="2000" dirty="0">
                <a:solidFill>
                  <a:schemeClr val="bg2">
                    <a:lumMod val="25000"/>
                  </a:schemeClr>
                </a:solidFill>
                <a:latin typeface="方正兰亭粗黑_GBK" panose="02000000000000000000" pitchFamily="2" charset="-122"/>
                <a:ea typeface="方正兰亭粗黑_GBK" panose="02000000000000000000" pitchFamily="2" charset="-122"/>
              </a:rPr>
              <a:t> </a:t>
            </a:r>
            <a:r>
              <a:rPr lang="en-US" altLang="zh-CN" sz="2000" dirty="0">
                <a:solidFill>
                  <a:schemeClr val="bg2">
                    <a:lumMod val="25000"/>
                  </a:schemeClr>
                </a:solidFill>
                <a:latin typeface="方正兰亭粗黑_GBK" panose="02000000000000000000" pitchFamily="2" charset="-122"/>
                <a:ea typeface="方正兰亭粗黑_GBK" panose="02000000000000000000" pitchFamily="2" charset="-122"/>
              </a:rPr>
              <a:t>illustration</a:t>
            </a:r>
          </a:p>
        </p:txBody>
      </p:sp>
      <p:graphicFrame>
        <p:nvGraphicFramePr>
          <p:cNvPr id="26" name="表格 25">
            <a:extLst>
              <a:ext uri="{FF2B5EF4-FFF2-40B4-BE49-F238E27FC236}">
                <a16:creationId xmlns:a16="http://schemas.microsoft.com/office/drawing/2014/main" id="{2461CC56-FB23-44B5-91D2-6ED4F1C40CCB}"/>
              </a:ext>
            </a:extLst>
          </p:cNvPr>
          <p:cNvGraphicFramePr>
            <a:graphicFrameLocks noGrp="1"/>
          </p:cNvGraphicFramePr>
          <p:nvPr>
            <p:extLst>
              <p:ext uri="{D42A27DB-BD31-4B8C-83A1-F6EECF244321}">
                <p14:modId xmlns:p14="http://schemas.microsoft.com/office/powerpoint/2010/main" val="3963914287"/>
              </p:ext>
            </p:extLst>
          </p:nvPr>
        </p:nvGraphicFramePr>
        <p:xfrm>
          <a:off x="5486310" y="3888402"/>
          <a:ext cx="396807" cy="670560"/>
        </p:xfrm>
        <a:graphic>
          <a:graphicData uri="http://schemas.openxmlformats.org/drawingml/2006/table">
            <a:tbl>
              <a:tblPr firstRow="1" bandRow="1">
                <a:tableStyleId>{5C22544A-7EE6-4342-B048-85BDC9FD1C3A}</a:tableStyleId>
              </a:tblPr>
              <a:tblGrid>
                <a:gridCol w="396807">
                  <a:extLst>
                    <a:ext uri="{9D8B030D-6E8A-4147-A177-3AD203B41FA5}">
                      <a16:colId xmlns:a16="http://schemas.microsoft.com/office/drawing/2014/main" val="1908794272"/>
                    </a:ext>
                  </a:extLst>
                </a:gridCol>
              </a:tblGrid>
              <a:tr h="257138">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2941210"/>
                  </a:ext>
                </a:extLst>
              </a:tr>
              <a:tr h="257138">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0009995"/>
                  </a:ext>
                </a:extLst>
              </a:tr>
            </a:tbl>
          </a:graphicData>
        </a:graphic>
      </p:graphicFrame>
      <p:graphicFrame>
        <p:nvGraphicFramePr>
          <p:cNvPr id="27" name="表格 26">
            <a:extLst>
              <a:ext uri="{FF2B5EF4-FFF2-40B4-BE49-F238E27FC236}">
                <a16:creationId xmlns:a16="http://schemas.microsoft.com/office/drawing/2014/main" id="{1E637BD3-C6CF-42F0-A050-11A7D3CAFD3D}"/>
              </a:ext>
            </a:extLst>
          </p:cNvPr>
          <p:cNvGraphicFramePr>
            <a:graphicFrameLocks noGrp="1"/>
          </p:cNvGraphicFramePr>
          <p:nvPr>
            <p:extLst>
              <p:ext uri="{D42A27DB-BD31-4B8C-83A1-F6EECF244321}">
                <p14:modId xmlns:p14="http://schemas.microsoft.com/office/powerpoint/2010/main" val="1487233549"/>
              </p:ext>
            </p:extLst>
          </p:nvPr>
        </p:nvGraphicFramePr>
        <p:xfrm>
          <a:off x="4419384" y="3873964"/>
          <a:ext cx="396807" cy="1005840"/>
        </p:xfrm>
        <a:graphic>
          <a:graphicData uri="http://schemas.openxmlformats.org/drawingml/2006/table">
            <a:tbl>
              <a:tblPr firstRow="1" bandRow="1">
                <a:tableStyleId>{5C22544A-7EE6-4342-B048-85BDC9FD1C3A}</a:tableStyleId>
              </a:tblPr>
              <a:tblGrid>
                <a:gridCol w="396807">
                  <a:extLst>
                    <a:ext uri="{9D8B030D-6E8A-4147-A177-3AD203B41FA5}">
                      <a16:colId xmlns:a16="http://schemas.microsoft.com/office/drawing/2014/main" val="1908794272"/>
                    </a:ext>
                  </a:extLst>
                </a:gridCol>
              </a:tblGrid>
              <a:tr h="257138">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2941210"/>
                  </a:ext>
                </a:extLst>
              </a:tr>
              <a:tr h="257138">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0009995"/>
                  </a:ext>
                </a:extLst>
              </a:tr>
              <a:tr h="257138">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3590579"/>
                  </a:ext>
                </a:extLst>
              </a:tr>
            </a:tbl>
          </a:graphicData>
        </a:graphic>
      </p:graphicFrame>
      <p:graphicFrame>
        <p:nvGraphicFramePr>
          <p:cNvPr id="28" name="表格 27">
            <a:extLst>
              <a:ext uri="{FF2B5EF4-FFF2-40B4-BE49-F238E27FC236}">
                <a16:creationId xmlns:a16="http://schemas.microsoft.com/office/drawing/2014/main" id="{54E3856D-05F8-4D8E-ACD3-24D9F081806F}"/>
              </a:ext>
            </a:extLst>
          </p:cNvPr>
          <p:cNvGraphicFramePr>
            <a:graphicFrameLocks noGrp="1"/>
          </p:cNvGraphicFramePr>
          <p:nvPr>
            <p:extLst>
              <p:ext uri="{D42A27DB-BD31-4B8C-83A1-F6EECF244321}">
                <p14:modId xmlns:p14="http://schemas.microsoft.com/office/powerpoint/2010/main" val="2577537813"/>
              </p:ext>
            </p:extLst>
          </p:nvPr>
        </p:nvGraphicFramePr>
        <p:xfrm>
          <a:off x="6342754" y="3878719"/>
          <a:ext cx="396807" cy="335280"/>
        </p:xfrm>
        <a:graphic>
          <a:graphicData uri="http://schemas.openxmlformats.org/drawingml/2006/table">
            <a:tbl>
              <a:tblPr firstRow="1" bandRow="1">
                <a:tableStyleId>{5C22544A-7EE6-4342-B048-85BDC9FD1C3A}</a:tableStyleId>
              </a:tblPr>
              <a:tblGrid>
                <a:gridCol w="396807">
                  <a:extLst>
                    <a:ext uri="{9D8B030D-6E8A-4147-A177-3AD203B41FA5}">
                      <a16:colId xmlns:a16="http://schemas.microsoft.com/office/drawing/2014/main" val="1908794272"/>
                    </a:ext>
                  </a:extLst>
                </a:gridCol>
              </a:tblGrid>
              <a:tr h="257138">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2941210"/>
                  </a:ext>
                </a:extLst>
              </a:tr>
            </a:tbl>
          </a:graphicData>
        </a:graphic>
      </p:graphicFrame>
      <p:cxnSp>
        <p:nvCxnSpPr>
          <p:cNvPr id="31" name="直线箭头连接符 368">
            <a:extLst>
              <a:ext uri="{FF2B5EF4-FFF2-40B4-BE49-F238E27FC236}">
                <a16:creationId xmlns:a16="http://schemas.microsoft.com/office/drawing/2014/main" id="{B5C8BF94-62BA-4E4E-94CD-6997AA67817A}"/>
              </a:ext>
            </a:extLst>
          </p:cNvPr>
          <p:cNvCxnSpPr>
            <a:cxnSpLocks/>
          </p:cNvCxnSpPr>
          <p:nvPr/>
        </p:nvCxnSpPr>
        <p:spPr>
          <a:xfrm>
            <a:off x="3034526" y="3385640"/>
            <a:ext cx="314569" cy="1005525"/>
          </a:xfrm>
          <a:prstGeom prst="straightConnector1">
            <a:avLst/>
          </a:prstGeom>
          <a:ln w="31750">
            <a:solidFill>
              <a:schemeClr val="accent6">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线箭头连接符 378">
            <a:extLst>
              <a:ext uri="{FF2B5EF4-FFF2-40B4-BE49-F238E27FC236}">
                <a16:creationId xmlns:a16="http://schemas.microsoft.com/office/drawing/2014/main" id="{CE13BF1C-39E1-49B6-BD9F-02891DD085D6}"/>
              </a:ext>
            </a:extLst>
          </p:cNvPr>
          <p:cNvCxnSpPr>
            <a:cxnSpLocks/>
          </p:cNvCxnSpPr>
          <p:nvPr/>
        </p:nvCxnSpPr>
        <p:spPr>
          <a:xfrm>
            <a:off x="3372795" y="3370724"/>
            <a:ext cx="264206" cy="1625987"/>
          </a:xfrm>
          <a:prstGeom prst="straightConnector1">
            <a:avLst/>
          </a:prstGeom>
          <a:ln w="31750">
            <a:solidFill>
              <a:schemeClr val="accent4">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graphicFrame>
        <p:nvGraphicFramePr>
          <p:cNvPr id="41" name="表格 40">
            <a:extLst>
              <a:ext uri="{FF2B5EF4-FFF2-40B4-BE49-F238E27FC236}">
                <a16:creationId xmlns:a16="http://schemas.microsoft.com/office/drawing/2014/main" id="{10BAFF9F-EC1C-424A-ACBB-E0C39DC64007}"/>
              </a:ext>
            </a:extLst>
          </p:cNvPr>
          <p:cNvGraphicFramePr>
            <a:graphicFrameLocks noGrp="1"/>
          </p:cNvGraphicFramePr>
          <p:nvPr>
            <p:extLst>
              <p:ext uri="{D42A27DB-BD31-4B8C-83A1-F6EECF244321}">
                <p14:modId xmlns:p14="http://schemas.microsoft.com/office/powerpoint/2010/main" val="1420793370"/>
              </p:ext>
            </p:extLst>
          </p:nvPr>
        </p:nvGraphicFramePr>
        <p:xfrm>
          <a:off x="2328482" y="3888402"/>
          <a:ext cx="396807" cy="670560"/>
        </p:xfrm>
        <a:graphic>
          <a:graphicData uri="http://schemas.openxmlformats.org/drawingml/2006/table">
            <a:tbl>
              <a:tblPr firstRow="1" bandRow="1">
                <a:tableStyleId>{5C22544A-7EE6-4342-B048-85BDC9FD1C3A}</a:tableStyleId>
              </a:tblPr>
              <a:tblGrid>
                <a:gridCol w="396807">
                  <a:extLst>
                    <a:ext uri="{9D8B030D-6E8A-4147-A177-3AD203B41FA5}">
                      <a16:colId xmlns:a16="http://schemas.microsoft.com/office/drawing/2014/main" val="1908794272"/>
                    </a:ext>
                  </a:extLst>
                </a:gridCol>
              </a:tblGrid>
              <a:tr h="257138">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2941210"/>
                  </a:ext>
                </a:extLst>
              </a:tr>
              <a:tr h="257138">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0009995"/>
                  </a:ext>
                </a:extLst>
              </a:tr>
            </a:tbl>
          </a:graphicData>
        </a:graphic>
      </p:graphicFrame>
      <mc:AlternateContent xmlns:mc="http://schemas.openxmlformats.org/markup-compatibility/2006" xmlns:a14="http://schemas.microsoft.com/office/drawing/2010/main">
        <mc:Choice Requires="a14">
          <p:sp>
            <p:nvSpPr>
              <p:cNvPr id="327" name="文本框 326">
                <a:extLst>
                  <a:ext uri="{FF2B5EF4-FFF2-40B4-BE49-F238E27FC236}">
                    <a16:creationId xmlns:a16="http://schemas.microsoft.com/office/drawing/2014/main" id="{6DB1F2CC-9D1C-4612-9DE3-6F75BD869BA1}"/>
                  </a:ext>
                </a:extLst>
              </p:cNvPr>
              <p:cNvSpPr txBox="1"/>
              <p:nvPr/>
            </p:nvSpPr>
            <p:spPr>
              <a:xfrm>
                <a:off x="1942818" y="3519619"/>
                <a:ext cx="13797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lumMod val="50000"/>
                                </a:schemeClr>
                              </a:solidFill>
                              <a:latin typeface="Cambria Math" panose="02040503050406030204" pitchFamily="18" charset="0"/>
                              <a:ea typeface="微软雅黑" panose="020B0503020204020204" pitchFamily="34" charset="-122"/>
                              <a:cs typeface="Arial" panose="020B0604020202020204" pitchFamily="34" charset="0"/>
                            </a:rPr>
                          </m:ctrlPr>
                        </m:sSubPr>
                        <m:e>
                          <m:r>
                            <a:rPr lang="en-US" altLang="zh-CN" i="1">
                              <a:solidFill>
                                <a:schemeClr val="accent6">
                                  <a:lumMod val="50000"/>
                                </a:schemeClr>
                              </a:solidFill>
                              <a:latin typeface="Cambria Math" panose="02040503050406030204" pitchFamily="18" charset="0"/>
                              <a:ea typeface="微软雅黑" panose="020B0503020204020204" pitchFamily="34" charset="-122"/>
                              <a:cs typeface="Arial" panose="020B0604020202020204" pitchFamily="34" charset="0"/>
                            </a:rPr>
                            <m:t>𝐻𝑎𝑠h</m:t>
                          </m:r>
                        </m:e>
                        <m:sub>
                          <m:r>
                            <a:rPr lang="en-US" altLang="zh-CN" b="0" i="1" smtClean="0">
                              <a:solidFill>
                                <a:schemeClr val="accent6">
                                  <a:lumMod val="50000"/>
                                </a:schemeClr>
                              </a:solidFill>
                              <a:latin typeface="Cambria Math" panose="02040503050406030204" pitchFamily="18" charset="0"/>
                              <a:ea typeface="微软雅黑" panose="020B0503020204020204" pitchFamily="34" charset="-122"/>
                              <a:cs typeface="Arial" panose="020B0604020202020204" pitchFamily="34" charset="0"/>
                            </a:rPr>
                            <m:t>2</m:t>
                          </m:r>
                        </m:sub>
                      </m:sSub>
                      <m:d>
                        <m:dPr>
                          <m:ctrlPr>
                            <a:rPr lang="en-US" altLang="zh-CN" i="1">
                              <a:solidFill>
                                <a:schemeClr val="accent6">
                                  <a:lumMod val="50000"/>
                                </a:schemeClr>
                              </a:solidFill>
                              <a:latin typeface="Cambria Math" panose="02040503050406030204" pitchFamily="18" charset="0"/>
                              <a:ea typeface="微软雅黑" panose="020B0503020204020204" pitchFamily="34" charset="-122"/>
                              <a:cs typeface="Arial" panose="020B0604020202020204" pitchFamily="34" charset="0"/>
                            </a:rPr>
                          </m:ctrlPr>
                        </m:dPr>
                        <m:e>
                          <m:r>
                            <a:rPr lang="en-US" altLang="zh-CN" b="0" i="1" smtClean="0">
                              <a:solidFill>
                                <a:schemeClr val="accent6">
                                  <a:lumMod val="50000"/>
                                </a:schemeClr>
                              </a:solidFill>
                              <a:latin typeface="Cambria Math" panose="02040503050406030204" pitchFamily="18" charset="0"/>
                              <a:ea typeface="微软雅黑" panose="020B0503020204020204" pitchFamily="34" charset="-122"/>
                              <a:cs typeface="Arial" panose="020B0604020202020204" pitchFamily="34" charset="0"/>
                            </a:rPr>
                            <m:t>𝐴</m:t>
                          </m:r>
                        </m:e>
                      </m:d>
                    </m:oMath>
                  </m:oMathPara>
                </a14:m>
                <a:endParaRPr lang="zh-CN" altLang="en-US" dirty="0">
                  <a:solidFill>
                    <a:schemeClr val="accent6">
                      <a:lumMod val="50000"/>
                    </a:schemeClr>
                  </a:solidFill>
                </a:endParaRPr>
              </a:p>
            </p:txBody>
          </p:sp>
        </mc:Choice>
        <mc:Fallback xmlns="">
          <p:sp>
            <p:nvSpPr>
              <p:cNvPr id="327" name="文本框 326">
                <a:extLst>
                  <a:ext uri="{FF2B5EF4-FFF2-40B4-BE49-F238E27FC236}">
                    <a16:creationId xmlns:a16="http://schemas.microsoft.com/office/drawing/2014/main" id="{6DB1F2CC-9D1C-4612-9DE3-6F75BD869BA1}"/>
                  </a:ext>
                </a:extLst>
              </p:cNvPr>
              <p:cNvSpPr txBox="1">
                <a:spLocks noRot="1" noChangeAspect="1" noMove="1" noResize="1" noEditPoints="1" noAdjustHandles="1" noChangeArrowheads="1" noChangeShapeType="1" noTextEdit="1"/>
              </p:cNvSpPr>
              <p:nvPr/>
            </p:nvSpPr>
            <p:spPr>
              <a:xfrm>
                <a:off x="1942818" y="3519619"/>
                <a:ext cx="1379779" cy="369332"/>
              </a:xfrm>
              <a:prstGeom prst="rect">
                <a:avLst/>
              </a:prstGeom>
              <a:blipFill>
                <a:blip r:embed="rId7"/>
                <a:stretch>
                  <a:fillRect/>
                </a:stretch>
              </a:blipFill>
            </p:spPr>
            <p:txBody>
              <a:bodyPr/>
              <a:lstStyle/>
              <a:p>
                <a:r>
                  <a:rPr lang="zh-CN" altLang="en-US">
                    <a:noFill/>
                  </a:rPr>
                  <a:t> </a:t>
                </a:r>
              </a:p>
            </p:txBody>
          </p:sp>
        </mc:Fallback>
      </mc:AlternateContent>
      <p:cxnSp>
        <p:nvCxnSpPr>
          <p:cNvPr id="42" name="直线箭头连接符 379">
            <a:extLst>
              <a:ext uri="{FF2B5EF4-FFF2-40B4-BE49-F238E27FC236}">
                <a16:creationId xmlns:a16="http://schemas.microsoft.com/office/drawing/2014/main" id="{04CAAE27-5205-42F2-A605-026C36FCE801}"/>
              </a:ext>
            </a:extLst>
          </p:cNvPr>
          <p:cNvCxnSpPr>
            <a:cxnSpLocks/>
          </p:cNvCxnSpPr>
          <p:nvPr/>
        </p:nvCxnSpPr>
        <p:spPr>
          <a:xfrm>
            <a:off x="5273903" y="3400388"/>
            <a:ext cx="212407" cy="633950"/>
          </a:xfrm>
          <a:prstGeom prst="straightConnector1">
            <a:avLst/>
          </a:prstGeom>
          <a:ln w="31750">
            <a:solidFill>
              <a:schemeClr val="accent1">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线箭头连接符 378">
            <a:extLst>
              <a:ext uri="{FF2B5EF4-FFF2-40B4-BE49-F238E27FC236}">
                <a16:creationId xmlns:a16="http://schemas.microsoft.com/office/drawing/2014/main" id="{18AC55FE-1DC0-417B-9F26-B5D288012083}"/>
              </a:ext>
            </a:extLst>
          </p:cNvPr>
          <p:cNvCxnSpPr>
            <a:cxnSpLocks/>
            <a:stCxn id="44" idx="3"/>
          </p:cNvCxnSpPr>
          <p:nvPr/>
        </p:nvCxnSpPr>
        <p:spPr>
          <a:xfrm>
            <a:off x="4721367" y="2337758"/>
            <a:ext cx="635870" cy="684672"/>
          </a:xfrm>
          <a:prstGeom prst="straightConnector1">
            <a:avLst/>
          </a:prstGeom>
          <a:ln w="31750">
            <a:solidFill>
              <a:schemeClr val="accent2">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56" name="椭圆 55">
            <a:extLst>
              <a:ext uri="{FF2B5EF4-FFF2-40B4-BE49-F238E27FC236}">
                <a16:creationId xmlns:a16="http://schemas.microsoft.com/office/drawing/2014/main" id="{9F28829D-8EA5-47DE-9F72-C6C6A3BB5ECE}"/>
              </a:ext>
            </a:extLst>
          </p:cNvPr>
          <p:cNvSpPr/>
          <p:nvPr/>
        </p:nvSpPr>
        <p:spPr>
          <a:xfrm>
            <a:off x="2733168" y="2455473"/>
            <a:ext cx="2426402" cy="251118"/>
          </a:xfrm>
          <a:prstGeom prst="ellipse">
            <a:avLst/>
          </a:prstGeom>
          <a:solidFill>
            <a:schemeClr val="bg1">
              <a:alpha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Hash</a:t>
            </a:r>
            <a:endParaRPr lang="zh-CN" altLang="en-US" sz="1600" dirty="0"/>
          </a:p>
        </p:txBody>
      </p:sp>
      <p:cxnSp>
        <p:nvCxnSpPr>
          <p:cNvPr id="48" name="直线箭头连接符 378">
            <a:extLst>
              <a:ext uri="{FF2B5EF4-FFF2-40B4-BE49-F238E27FC236}">
                <a16:creationId xmlns:a16="http://schemas.microsoft.com/office/drawing/2014/main" id="{36984FC7-3367-4AF0-817F-9057F8DD7A9E}"/>
              </a:ext>
            </a:extLst>
          </p:cNvPr>
          <p:cNvCxnSpPr>
            <a:cxnSpLocks/>
          </p:cNvCxnSpPr>
          <p:nvPr/>
        </p:nvCxnSpPr>
        <p:spPr>
          <a:xfrm>
            <a:off x="5573692" y="3371913"/>
            <a:ext cx="0" cy="601985"/>
          </a:xfrm>
          <a:prstGeom prst="straightConnector1">
            <a:avLst/>
          </a:prstGeom>
          <a:ln w="31750">
            <a:solidFill>
              <a:schemeClr val="accent2">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graphicFrame>
        <p:nvGraphicFramePr>
          <p:cNvPr id="50" name="表格 49">
            <a:extLst>
              <a:ext uri="{FF2B5EF4-FFF2-40B4-BE49-F238E27FC236}">
                <a16:creationId xmlns:a16="http://schemas.microsoft.com/office/drawing/2014/main" id="{77565F0F-B4EE-41CD-B24D-C98257A0E1B9}"/>
              </a:ext>
            </a:extLst>
          </p:cNvPr>
          <p:cNvGraphicFramePr>
            <a:graphicFrameLocks noGrp="1"/>
          </p:cNvGraphicFramePr>
          <p:nvPr>
            <p:extLst>
              <p:ext uri="{D42A27DB-BD31-4B8C-83A1-F6EECF244321}">
                <p14:modId xmlns:p14="http://schemas.microsoft.com/office/powerpoint/2010/main" val="3486273698"/>
              </p:ext>
            </p:extLst>
          </p:nvPr>
        </p:nvGraphicFramePr>
        <p:xfrm>
          <a:off x="5486310" y="3888402"/>
          <a:ext cx="396807" cy="1676400"/>
        </p:xfrm>
        <a:graphic>
          <a:graphicData uri="http://schemas.openxmlformats.org/drawingml/2006/table">
            <a:tbl>
              <a:tblPr firstRow="1" bandRow="1">
                <a:tableStyleId>{5C22544A-7EE6-4342-B048-85BDC9FD1C3A}</a:tableStyleId>
              </a:tblPr>
              <a:tblGrid>
                <a:gridCol w="396807">
                  <a:extLst>
                    <a:ext uri="{9D8B030D-6E8A-4147-A177-3AD203B41FA5}">
                      <a16:colId xmlns:a16="http://schemas.microsoft.com/office/drawing/2014/main" val="1908794272"/>
                    </a:ext>
                  </a:extLst>
                </a:gridCol>
              </a:tblGrid>
              <a:tr h="257138">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2941210"/>
                  </a:ext>
                </a:extLst>
              </a:tr>
              <a:tr h="257138">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0009995"/>
                  </a:ext>
                </a:extLst>
              </a:tr>
              <a:tr h="257138">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7823765"/>
                  </a:ext>
                </a:extLst>
              </a:tr>
              <a:tr h="257138">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33590579"/>
                  </a:ext>
                </a:extLst>
              </a:tr>
              <a:tr h="257138">
                <a:tc>
                  <a:txBody>
                    <a:bodyPr/>
                    <a:lstStyle/>
                    <a:p>
                      <a:pPr algn="ctr"/>
                      <a:endParaRPr lang="zh-CN" altLang="en-US" sz="16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6079467"/>
                  </a:ext>
                </a:extLst>
              </a:tr>
            </a:tbl>
          </a:graphicData>
        </a:graphic>
      </p:graphicFrame>
      <p:sp>
        <p:nvSpPr>
          <p:cNvPr id="52" name="文本框 51">
            <a:extLst>
              <a:ext uri="{FF2B5EF4-FFF2-40B4-BE49-F238E27FC236}">
                <a16:creationId xmlns:a16="http://schemas.microsoft.com/office/drawing/2014/main" id="{74A76EB4-133D-4B26-B1F7-5017643064BF}"/>
              </a:ext>
            </a:extLst>
          </p:cNvPr>
          <p:cNvSpPr txBox="1"/>
          <p:nvPr/>
        </p:nvSpPr>
        <p:spPr>
          <a:xfrm>
            <a:off x="7240330" y="1854812"/>
            <a:ext cx="1661930" cy="369332"/>
          </a:xfrm>
          <a:prstGeom prst="rect">
            <a:avLst/>
          </a:prstGeom>
          <a:noFill/>
        </p:spPr>
        <p:txBody>
          <a:bodyPr wrap="square" rtlCol="0">
            <a:spAutoFit/>
          </a:bodyPr>
          <a:lstStyle/>
          <a:p>
            <a:r>
              <a:rPr lang="en-US" altLang="zh-CN"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Index Table</a:t>
            </a:r>
            <a:endParaRPr lang="zh-CN" altLang="en-US"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3" name="文本框 52">
            <a:extLst>
              <a:ext uri="{FF2B5EF4-FFF2-40B4-BE49-F238E27FC236}">
                <a16:creationId xmlns:a16="http://schemas.microsoft.com/office/drawing/2014/main" id="{D29F579D-3EA5-4DFF-85A8-9FECE797F044}"/>
              </a:ext>
            </a:extLst>
          </p:cNvPr>
          <p:cNvSpPr txBox="1"/>
          <p:nvPr/>
        </p:nvSpPr>
        <p:spPr>
          <a:xfrm>
            <a:off x="7240326" y="3781752"/>
            <a:ext cx="1661930" cy="369332"/>
          </a:xfrm>
          <a:prstGeom prst="rect">
            <a:avLst/>
          </a:prstGeom>
          <a:noFill/>
        </p:spPr>
        <p:txBody>
          <a:bodyPr wrap="square" rtlCol="0">
            <a:spAutoFit/>
          </a:bodyPr>
          <a:lstStyle/>
          <a:p>
            <a:r>
              <a:rPr lang="en-US" altLang="zh-CN" sz="18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KV Table</a:t>
            </a:r>
            <a:endParaRPr lang="zh-CN" altLang="en-US" sz="18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18" name="立方体 217">
            <a:extLst>
              <a:ext uri="{FF2B5EF4-FFF2-40B4-BE49-F238E27FC236}">
                <a16:creationId xmlns:a16="http://schemas.microsoft.com/office/drawing/2014/main" id="{A19C6329-CDC8-4892-8F87-584E2DECCACF}"/>
              </a:ext>
            </a:extLst>
          </p:cNvPr>
          <p:cNvSpPr/>
          <p:nvPr/>
        </p:nvSpPr>
        <p:spPr>
          <a:xfrm>
            <a:off x="2736925" y="1935358"/>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22" name="立方体 221">
            <a:extLst>
              <a:ext uri="{FF2B5EF4-FFF2-40B4-BE49-F238E27FC236}">
                <a16:creationId xmlns:a16="http://schemas.microsoft.com/office/drawing/2014/main" id="{FE5CF489-155B-4DD3-9F2E-36D723F5D5E3}"/>
              </a:ext>
            </a:extLst>
          </p:cNvPr>
          <p:cNvSpPr/>
          <p:nvPr/>
        </p:nvSpPr>
        <p:spPr>
          <a:xfrm>
            <a:off x="3349100" y="1938361"/>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26" name="立方体 225">
            <a:extLst>
              <a:ext uri="{FF2B5EF4-FFF2-40B4-BE49-F238E27FC236}">
                <a16:creationId xmlns:a16="http://schemas.microsoft.com/office/drawing/2014/main" id="{EE5B1C05-6FD7-4F7B-9842-29128233966B}"/>
              </a:ext>
            </a:extLst>
          </p:cNvPr>
          <p:cNvSpPr/>
          <p:nvPr/>
        </p:nvSpPr>
        <p:spPr>
          <a:xfrm>
            <a:off x="3961275" y="1939565"/>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68" name="立方体 67">
            <a:extLst>
              <a:ext uri="{FF2B5EF4-FFF2-40B4-BE49-F238E27FC236}">
                <a16:creationId xmlns:a16="http://schemas.microsoft.com/office/drawing/2014/main" id="{33744F15-9E19-48A0-ACD3-A148D5625C2F}"/>
              </a:ext>
            </a:extLst>
          </p:cNvPr>
          <p:cNvSpPr/>
          <p:nvPr/>
        </p:nvSpPr>
        <p:spPr>
          <a:xfrm>
            <a:off x="5486311" y="3873964"/>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44" name="立方体 43">
            <a:extLst>
              <a:ext uri="{FF2B5EF4-FFF2-40B4-BE49-F238E27FC236}">
                <a16:creationId xmlns:a16="http://schemas.microsoft.com/office/drawing/2014/main" id="{0A65C0E6-34CC-42A5-9966-B01B5E71FF15}"/>
              </a:ext>
            </a:extLst>
          </p:cNvPr>
          <p:cNvSpPr/>
          <p:nvPr/>
        </p:nvSpPr>
        <p:spPr>
          <a:xfrm>
            <a:off x="4571599" y="1948674"/>
            <a:ext cx="396806" cy="389084"/>
          </a:xfrm>
          <a:prstGeom prst="cube">
            <a:avLst/>
          </a:prstGeom>
          <a:solidFill>
            <a:schemeClr val="accent2">
              <a:lumMod val="60000"/>
              <a:lumOff val="40000"/>
            </a:schemeClr>
          </a:solidFill>
          <a:ln>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66" name="立方体 65">
            <a:extLst>
              <a:ext uri="{FF2B5EF4-FFF2-40B4-BE49-F238E27FC236}">
                <a16:creationId xmlns:a16="http://schemas.microsoft.com/office/drawing/2014/main" id="{ABAE71B8-915E-4D6F-80B8-0EE6145461D7}"/>
              </a:ext>
            </a:extLst>
          </p:cNvPr>
          <p:cNvSpPr/>
          <p:nvPr/>
        </p:nvSpPr>
        <p:spPr>
          <a:xfrm>
            <a:off x="5486311" y="3866759"/>
            <a:ext cx="396806" cy="389084"/>
          </a:xfrm>
          <a:prstGeom prst="cube">
            <a:avLst/>
          </a:prstGeom>
          <a:solidFill>
            <a:schemeClr val="accent2">
              <a:lumMod val="60000"/>
              <a:lumOff val="40000"/>
            </a:schemeClr>
          </a:solidFill>
          <a:ln>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38" name="爆炸形: 8 pt  37">
            <a:extLst>
              <a:ext uri="{FF2B5EF4-FFF2-40B4-BE49-F238E27FC236}">
                <a16:creationId xmlns:a16="http://schemas.microsoft.com/office/drawing/2014/main" id="{09832521-AE96-40D4-9C08-2C5B05FF7058}"/>
              </a:ext>
            </a:extLst>
          </p:cNvPr>
          <p:cNvSpPr/>
          <p:nvPr/>
        </p:nvSpPr>
        <p:spPr>
          <a:xfrm>
            <a:off x="4770002" y="3691984"/>
            <a:ext cx="1886129" cy="727994"/>
          </a:xfrm>
          <a:prstGeom prst="irregularSeal1">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rgbClr val="FF0000"/>
                </a:solidFill>
              </a:rPr>
              <a:t>Collision</a:t>
            </a:r>
            <a:endParaRPr lang="zh-CN" altLang="en-US" dirty="0">
              <a:solidFill>
                <a:srgbClr val="FF0000"/>
              </a:solidFill>
            </a:endParaRPr>
          </a:p>
        </p:txBody>
      </p:sp>
      <p:sp>
        <p:nvSpPr>
          <p:cNvPr id="39" name="箭头: 下 38">
            <a:extLst>
              <a:ext uri="{FF2B5EF4-FFF2-40B4-BE49-F238E27FC236}">
                <a16:creationId xmlns:a16="http://schemas.microsoft.com/office/drawing/2014/main" id="{BC02D3CE-EBF6-4DCB-8EC2-57EDFF44B03C}"/>
              </a:ext>
            </a:extLst>
          </p:cNvPr>
          <p:cNvSpPr/>
          <p:nvPr/>
        </p:nvSpPr>
        <p:spPr>
          <a:xfrm>
            <a:off x="5394134" y="2759471"/>
            <a:ext cx="270066" cy="328269"/>
          </a:xfrm>
          <a:prstGeom prst="down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71" name="文本框 70">
            <a:extLst>
              <a:ext uri="{FF2B5EF4-FFF2-40B4-BE49-F238E27FC236}">
                <a16:creationId xmlns:a16="http://schemas.microsoft.com/office/drawing/2014/main" id="{608893F0-7E16-477E-94FF-7AD3C7DEB70E}"/>
              </a:ext>
            </a:extLst>
          </p:cNvPr>
          <p:cNvSpPr txBox="1"/>
          <p:nvPr/>
        </p:nvSpPr>
        <p:spPr>
          <a:xfrm>
            <a:off x="5242580" y="2350747"/>
            <a:ext cx="2887960" cy="369332"/>
          </a:xfrm>
          <a:prstGeom prst="rect">
            <a:avLst/>
          </a:prstGeom>
          <a:noFill/>
        </p:spPr>
        <p:txBody>
          <a:bodyPr wrap="square" rtlCol="0">
            <a:spAutoFit/>
          </a:bodyPr>
          <a:lstStyle/>
          <a:p>
            <a:r>
              <a:rPr lang="en-US" altLang="zh-CN" dirty="0"/>
              <a:t>Change the hash function</a:t>
            </a:r>
            <a:endParaRPr lang="zh-CN" altLang="en-US" dirty="0"/>
          </a:p>
        </p:txBody>
      </p:sp>
      <p:sp>
        <p:nvSpPr>
          <p:cNvPr id="72" name="文本框 71">
            <a:extLst>
              <a:ext uri="{FF2B5EF4-FFF2-40B4-BE49-F238E27FC236}">
                <a16:creationId xmlns:a16="http://schemas.microsoft.com/office/drawing/2014/main" id="{10CAEB65-A739-4E8F-BE57-074BF9F2B8E0}"/>
              </a:ext>
            </a:extLst>
          </p:cNvPr>
          <p:cNvSpPr txBox="1"/>
          <p:nvPr/>
        </p:nvSpPr>
        <p:spPr>
          <a:xfrm>
            <a:off x="9090556" y="1753631"/>
            <a:ext cx="3406243" cy="1015663"/>
          </a:xfrm>
          <a:prstGeom prst="rect">
            <a:avLst/>
          </a:prstGeom>
          <a:noFill/>
        </p:spPr>
        <p:txBody>
          <a:bodyPr wrap="square" rtlCol="0">
            <a:spAutoFit/>
          </a:bodyPr>
          <a:lstStyle/>
          <a:p>
            <a:r>
              <a:rPr lang="en-US" altLang="zh-CN" sz="2000" dirty="0"/>
              <a:t>Weakness</a:t>
            </a:r>
          </a:p>
          <a:p>
            <a:pPr marL="342900" indent="-342900">
              <a:buFont typeface="Arial" panose="020B0604020202020204" pitchFamily="34" charset="0"/>
              <a:buChar char="•"/>
            </a:pPr>
            <a:r>
              <a:rPr lang="en-US" altLang="zh-CN" sz="2000" dirty="0"/>
              <a:t>Low load factor</a:t>
            </a:r>
            <a:r>
              <a:rPr lang="zh-CN" altLang="en-US" sz="2000" dirty="0"/>
              <a:t>（</a:t>
            </a:r>
            <a:r>
              <a:rPr lang="en-US" altLang="zh-CN" sz="2000" dirty="0"/>
              <a:t>&lt;20%</a:t>
            </a:r>
            <a:r>
              <a:rPr lang="zh-CN" altLang="en-US" sz="2000" dirty="0"/>
              <a:t>）</a:t>
            </a:r>
            <a:endParaRPr lang="en-US" altLang="zh-CN" sz="2000" dirty="0"/>
          </a:p>
          <a:p>
            <a:pPr marL="342900" indent="-342900">
              <a:buFont typeface="Arial" panose="020B0604020202020204" pitchFamily="34" charset="0"/>
              <a:buChar char="•"/>
            </a:pPr>
            <a:r>
              <a:rPr lang="en-US" altLang="zh-CN" sz="2000" dirty="0"/>
              <a:t>Slow updates</a:t>
            </a:r>
            <a:endParaRPr lang="zh-CN" altLang="en-US" sz="2000" dirty="0"/>
          </a:p>
        </p:txBody>
      </p:sp>
      <p:sp>
        <p:nvSpPr>
          <p:cNvPr id="4" name="文本框 3">
            <a:extLst>
              <a:ext uri="{FF2B5EF4-FFF2-40B4-BE49-F238E27FC236}">
                <a16:creationId xmlns:a16="http://schemas.microsoft.com/office/drawing/2014/main" id="{D05D0F56-1A2C-4623-B56B-051F95B0E79A}"/>
              </a:ext>
            </a:extLst>
          </p:cNvPr>
          <p:cNvSpPr txBox="1"/>
          <p:nvPr/>
        </p:nvSpPr>
        <p:spPr>
          <a:xfrm>
            <a:off x="708660" y="6377940"/>
            <a:ext cx="184731" cy="369332"/>
          </a:xfrm>
          <a:prstGeom prst="rect">
            <a:avLst/>
          </a:prstGeom>
          <a:noFill/>
        </p:spPr>
        <p:txBody>
          <a:bodyPr wrap="none" rtlCol="0">
            <a:spAutoFit/>
          </a:bodyPr>
          <a:lstStyle/>
          <a:p>
            <a:endParaRPr lang="zh-CN" altLang="en-US" dirty="0"/>
          </a:p>
        </p:txBody>
      </p:sp>
    </p:spTree>
    <p:custDataLst>
      <p:tags r:id="rId1"/>
    </p:custDataLst>
    <p:extLst>
      <p:ext uri="{BB962C8B-B14F-4D97-AF65-F5344CB8AC3E}">
        <p14:creationId xmlns:p14="http://schemas.microsoft.com/office/powerpoint/2010/main" val="1869878290"/>
      </p:ext>
    </p:extLst>
  </p:cSld>
  <p:clrMapOvr>
    <a:masterClrMapping/>
  </p:clrMapOvr>
  <p:transition spd="med" advTm="98783">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500"/>
                                        <p:tgtEl>
                                          <p:spTgt spid="229"/>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7"/>
                                        </p:tgtEl>
                                        <p:attrNameLst>
                                          <p:attrName>style.visibility</p:attrName>
                                        </p:attrNameLst>
                                      </p:cBhvr>
                                      <p:to>
                                        <p:strVal val="visible"/>
                                      </p:to>
                                    </p:set>
                                    <p:animEffect transition="in" filter="fade">
                                      <p:cBhvr>
                                        <p:cTn id="13" dur="500"/>
                                        <p:tgtEl>
                                          <p:spTgt spid="32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0" nodeType="clickEffect">
                                  <p:stCondLst>
                                    <p:cond delay="0"/>
                                  </p:stCondLst>
                                  <p:childTnLst>
                                    <p:animMotion origin="layout" path="M 4.79167E-6 4.44444E-6 L 0.05143 0.32847 " pathEditMode="relative" rAng="0" ptsTypes="AA">
                                      <p:cBhvr>
                                        <p:cTn id="17" dur="2000" fill="hold"/>
                                        <p:tgtEl>
                                          <p:spTgt spid="218"/>
                                        </p:tgtEl>
                                        <p:attrNameLst>
                                          <p:attrName>ppt_x</p:attrName>
                                          <p:attrName>ppt_y</p:attrName>
                                        </p:attrNameLst>
                                      </p:cBhvr>
                                      <p:rCtr x="2565" y="16412"/>
                                    </p:animMotion>
                                  </p:childTnLst>
                                </p:cTn>
                              </p:par>
                              <p:par>
                                <p:cTn id="18" presetID="10" presetClass="entr" presetSubtype="0" fill="hold" nodeType="withEffect">
                                  <p:stCondLst>
                                    <p:cond delay="0"/>
                                  </p:stCondLst>
                                  <p:childTnLst>
                                    <p:set>
                                      <p:cBhvr>
                                        <p:cTn id="19" dur="1" fill="hold">
                                          <p:stCondLst>
                                            <p:cond delay="0"/>
                                          </p:stCondLst>
                                        </p:cTn>
                                        <p:tgtEl>
                                          <p:spTgt spid="232"/>
                                        </p:tgtEl>
                                        <p:attrNameLst>
                                          <p:attrName>style.visibility</p:attrName>
                                        </p:attrNameLst>
                                      </p:cBhvr>
                                      <p:to>
                                        <p:strVal val="visible"/>
                                      </p:to>
                                    </p:set>
                                    <p:animEffect transition="in" filter="fade">
                                      <p:cBhvr>
                                        <p:cTn id="20" dur="500"/>
                                        <p:tgtEl>
                                          <p:spTgt spid="232"/>
                                        </p:tgtEl>
                                      </p:cBhvr>
                                    </p:animEffect>
                                  </p:childTnLst>
                                </p:cTn>
                              </p:par>
                              <p:par>
                                <p:cTn id="21" presetID="10"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4.375E-6 3.7037E-7 L 0.00117 0.42569 " pathEditMode="relative" rAng="0" ptsTypes="AA">
                                      <p:cBhvr>
                                        <p:cTn id="27" dur="2000" fill="hold"/>
                                        <p:tgtEl>
                                          <p:spTgt spid="222"/>
                                        </p:tgtEl>
                                        <p:attrNameLst>
                                          <p:attrName>ppt_x</p:attrName>
                                          <p:attrName>ppt_y</p:attrName>
                                        </p:attrNameLst>
                                      </p:cBhvr>
                                      <p:rCtr x="52" y="21273"/>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3"/>
                                        </p:tgtEl>
                                        <p:attrNameLst>
                                          <p:attrName>style.visibility</p:attrName>
                                        </p:attrNameLst>
                                      </p:cBhvr>
                                      <p:to>
                                        <p:strVal val="visible"/>
                                      </p:to>
                                    </p:set>
                                    <p:animEffect transition="in" filter="fade">
                                      <p:cBhvr>
                                        <p:cTn id="32" dur="500"/>
                                        <p:tgtEl>
                                          <p:spTgt spid="233"/>
                                        </p:tgtEl>
                                      </p:cBhvr>
                                    </p:animEffect>
                                  </p:childTnLst>
                                </p:cTn>
                              </p:par>
                              <p:par>
                                <p:cTn id="33" presetID="10"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0" nodeType="clickEffect">
                                  <p:stCondLst>
                                    <p:cond delay="0"/>
                                  </p:stCondLst>
                                  <p:childTnLst>
                                    <p:animMotion origin="layout" path="M 4.16667E-6 -1.11111E-6 L 0.12369 0.27708 " pathEditMode="relative" rAng="0" ptsTypes="AA">
                                      <p:cBhvr>
                                        <p:cTn id="39" dur="2000" fill="hold"/>
                                        <p:tgtEl>
                                          <p:spTgt spid="226"/>
                                        </p:tgtEl>
                                        <p:attrNameLst>
                                          <p:attrName>ppt_x</p:attrName>
                                          <p:attrName>ppt_y</p:attrName>
                                        </p:attrNameLst>
                                      </p:cBhvr>
                                      <p:rCtr x="6185" y="13843"/>
                                    </p:animMotion>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grpId="0" nodeType="clickEffect">
                                  <p:stCondLst>
                                    <p:cond delay="0"/>
                                  </p:stCondLst>
                                  <p:childTnLst>
                                    <p:animMotion origin="layout" path="M 3.95833E-6 5.55112E-17 L 0.07356 0.27569 " pathEditMode="relative" rAng="0" ptsTypes="AA">
                                      <p:cBhvr>
                                        <p:cTn id="49" dur="2000" fill="hold"/>
                                        <p:tgtEl>
                                          <p:spTgt spid="44"/>
                                        </p:tgtEl>
                                        <p:attrNameLst>
                                          <p:attrName>ppt_x</p:attrName>
                                          <p:attrName>ppt_y</p:attrName>
                                        </p:attrNameLst>
                                      </p:cBhvr>
                                      <p:rCtr x="3672" y="13773"/>
                                    </p:animMotion>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barn(inVertical)">
                                      <p:cBhvr>
                                        <p:cTn id="54" dur="500"/>
                                        <p:tgtEl>
                                          <p:spTgt spid="38"/>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 calcmode="lin" valueType="num">
                                      <p:cBhvr>
                                        <p:cTn id="59" dur="1000" fill="hold"/>
                                        <p:tgtEl>
                                          <p:spTgt spid="50"/>
                                        </p:tgtEl>
                                        <p:attrNameLst>
                                          <p:attrName>ppt_w</p:attrName>
                                        </p:attrNameLst>
                                      </p:cBhvr>
                                      <p:tavLst>
                                        <p:tav tm="0">
                                          <p:val>
                                            <p:fltVal val="0"/>
                                          </p:val>
                                        </p:tav>
                                        <p:tav tm="100000">
                                          <p:val>
                                            <p:strVal val="#ppt_w"/>
                                          </p:val>
                                        </p:tav>
                                      </p:tavLst>
                                    </p:anim>
                                    <p:anim calcmode="lin" valueType="num">
                                      <p:cBhvr>
                                        <p:cTn id="60" dur="1000" fill="hold"/>
                                        <p:tgtEl>
                                          <p:spTgt spid="50"/>
                                        </p:tgtEl>
                                        <p:attrNameLst>
                                          <p:attrName>ppt_h</p:attrName>
                                        </p:attrNameLst>
                                      </p:cBhvr>
                                      <p:tavLst>
                                        <p:tav tm="0">
                                          <p:val>
                                            <p:fltVal val="0"/>
                                          </p:val>
                                        </p:tav>
                                        <p:tav tm="100000">
                                          <p:val>
                                            <p:strVal val="#ppt_h"/>
                                          </p:val>
                                        </p:tav>
                                      </p:tavLst>
                                    </p:anim>
                                    <p:anim calcmode="lin" valueType="num">
                                      <p:cBhvr>
                                        <p:cTn id="61" dur="1000" fill="hold"/>
                                        <p:tgtEl>
                                          <p:spTgt spid="50"/>
                                        </p:tgtEl>
                                        <p:attrNameLst>
                                          <p:attrName>style.rotation</p:attrName>
                                        </p:attrNameLst>
                                      </p:cBhvr>
                                      <p:tavLst>
                                        <p:tav tm="0">
                                          <p:val>
                                            <p:fltVal val="90"/>
                                          </p:val>
                                        </p:tav>
                                        <p:tav tm="100000">
                                          <p:val>
                                            <p:fltVal val="0"/>
                                          </p:val>
                                        </p:tav>
                                      </p:tavLst>
                                    </p:anim>
                                    <p:animEffect transition="in" filter="fade">
                                      <p:cBhvr>
                                        <p:cTn id="62" dur="1000"/>
                                        <p:tgtEl>
                                          <p:spTgt spid="50"/>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71"/>
                                        </p:tgtEl>
                                        <p:attrNameLst>
                                          <p:attrName>style.visibility</p:attrName>
                                        </p:attrNameLst>
                                      </p:cBhvr>
                                      <p:to>
                                        <p:strVal val="visible"/>
                                      </p:to>
                                    </p:set>
                                    <p:anim calcmode="lin" valueType="num">
                                      <p:cBhvr additive="base">
                                        <p:cTn id="67" dur="500" fill="hold"/>
                                        <p:tgtEl>
                                          <p:spTgt spid="71"/>
                                        </p:tgtEl>
                                        <p:attrNameLst>
                                          <p:attrName>ppt_x</p:attrName>
                                        </p:attrNameLst>
                                      </p:cBhvr>
                                      <p:tavLst>
                                        <p:tav tm="0">
                                          <p:val>
                                            <p:strVal val="1+#ppt_w/2"/>
                                          </p:val>
                                        </p:tav>
                                        <p:tav tm="100000">
                                          <p:val>
                                            <p:strVal val="#ppt_x"/>
                                          </p:val>
                                        </p:tav>
                                      </p:tavLst>
                                    </p:anim>
                                    <p:anim calcmode="lin" valueType="num">
                                      <p:cBhvr additive="base">
                                        <p:cTn id="68" dur="500" fill="hold"/>
                                        <p:tgtEl>
                                          <p:spTgt spid="71"/>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anim calcmode="lin" valueType="num">
                                      <p:cBhvr additive="base">
                                        <p:cTn id="71" dur="500" fill="hold"/>
                                        <p:tgtEl>
                                          <p:spTgt spid="39"/>
                                        </p:tgtEl>
                                        <p:attrNameLst>
                                          <p:attrName>ppt_x</p:attrName>
                                        </p:attrNameLst>
                                      </p:cBhvr>
                                      <p:tavLst>
                                        <p:tav tm="0">
                                          <p:val>
                                            <p:strVal val="1+#ppt_w/2"/>
                                          </p:val>
                                        </p:tav>
                                        <p:tav tm="100000">
                                          <p:val>
                                            <p:strVal val="#ppt_x"/>
                                          </p:val>
                                        </p:tav>
                                      </p:tavLst>
                                    </p:anim>
                                    <p:anim calcmode="lin" valueType="num">
                                      <p:cBhvr additive="base">
                                        <p:cTn id="72"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3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44"/>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42" presetClass="path" presetSubtype="0" accel="50000" decel="50000" fill="hold" grpId="1" nodeType="withEffect">
                                  <p:stCondLst>
                                    <p:cond delay="0"/>
                                  </p:stCondLst>
                                  <p:childTnLst>
                                    <p:animMotion origin="layout" path="M 3.95833E-6 3.7037E-7 L 3.95833E-6 0.09768 " pathEditMode="relative" rAng="0" ptsTypes="AA">
                                      <p:cBhvr>
                                        <p:cTn id="84" dur="2000" fill="hold"/>
                                        <p:tgtEl>
                                          <p:spTgt spid="66"/>
                                        </p:tgtEl>
                                        <p:attrNameLst>
                                          <p:attrName>ppt_x</p:attrName>
                                          <p:attrName>ppt_y</p:attrName>
                                        </p:attrNameLst>
                                      </p:cBhvr>
                                      <p:rCtr x="0" y="4884"/>
                                    </p:animMotion>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226"/>
                                        </p:tgtEl>
                                        <p:attrNameLst>
                                          <p:attrName>style.visibility</p:attrName>
                                        </p:attrNameLst>
                                      </p:cBhvr>
                                      <p:to>
                                        <p:strVal val="hidden"/>
                                      </p:to>
                                    </p:set>
                                  </p:childTnLst>
                                </p:cTn>
                              </p:par>
                              <p:par>
                                <p:cTn id="89" presetID="1" presetClass="entr" presetSubtype="0" fill="hold" grpId="0" nodeType="with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grpId="1" nodeType="clickEffect">
                                  <p:stCondLst>
                                    <p:cond delay="0"/>
                                  </p:stCondLst>
                                  <p:childTnLst>
                                    <p:animMotion origin="layout" path="M 3.95833E-6 4.44444E-6 L 3.95833E-6 0.14699 " pathEditMode="relative" rAng="0" ptsTypes="AA">
                                      <p:cBhvr>
                                        <p:cTn id="94" dur="2000" fill="hold"/>
                                        <p:tgtEl>
                                          <p:spTgt spid="68"/>
                                        </p:tgtEl>
                                        <p:attrNameLst>
                                          <p:attrName>ppt_x</p:attrName>
                                          <p:attrName>ppt_y</p:attrName>
                                        </p:attrNameLst>
                                      </p:cBhvr>
                                      <p:rCtr x="0" y="73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0"/>
      <p:bldP spid="218" grpId="0" animBg="1"/>
      <p:bldP spid="222" grpId="0" animBg="1"/>
      <p:bldP spid="226" grpId="0" animBg="1"/>
      <p:bldP spid="226" grpId="1" animBg="1"/>
      <p:bldP spid="68" grpId="0" animBg="1"/>
      <p:bldP spid="68" grpId="1" animBg="1"/>
      <p:bldP spid="44" grpId="0" animBg="1"/>
      <p:bldP spid="44" grpId="1" animBg="1"/>
      <p:bldP spid="66" grpId="0" animBg="1"/>
      <p:bldP spid="66" grpId="1" animBg="1"/>
      <p:bldP spid="38" grpId="0" animBg="1"/>
      <p:bldP spid="38" grpId="1" animBg="1"/>
      <p:bldP spid="39" grpId="0" animBg="1"/>
      <p:bldP spid="7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02</a:t>
            </a:r>
          </a:p>
        </p:txBody>
      </p:sp>
      <p:sp>
        <p:nvSpPr>
          <p:cNvPr id="19" name="文本框 58"/>
          <p:cNvSpPr txBox="1"/>
          <p:nvPr/>
        </p:nvSpPr>
        <p:spPr>
          <a:xfrm>
            <a:off x="3363005" y="3267227"/>
            <a:ext cx="3173890" cy="830997"/>
          </a:xfrm>
          <a:prstGeom prst="rect">
            <a:avLst/>
          </a:prstGeom>
          <a:noFill/>
        </p:spPr>
        <p:txBody>
          <a:bodyPr wrap="square">
            <a:spAutoFit/>
          </a:bodyPr>
          <a:lstStyle/>
          <a:p>
            <a:pPr>
              <a:defRPr/>
            </a:pPr>
            <a:r>
              <a:rPr kumimoji="1" lang="en-US" altLang="zh-CN" sz="4800" i="1" dirty="0">
                <a:latin typeface="微软雅黑" panose="020B0503020204020204" pitchFamily="34" charset="-122"/>
                <a:ea typeface="微软雅黑" panose="020B0503020204020204" pitchFamily="34" charset="-122"/>
                <a:cs typeface="Arial" panose="020B0604020202020204" pitchFamily="34" charset="0"/>
              </a:rPr>
              <a:t>Algorithm</a:t>
            </a:r>
            <a:endParaRPr kumimoji="1" lang="zh-CN" altLang="en-US" sz="4800" i="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文本框 59"/>
          <p:cNvSpPr txBox="1"/>
          <p:nvPr/>
        </p:nvSpPr>
        <p:spPr>
          <a:xfrm>
            <a:off x="3363005" y="2773364"/>
            <a:ext cx="2011897"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Two</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6</a:t>
            </a:fld>
            <a:endParaRPr lang="zh-CN" altLang="en-US" dirty="0"/>
          </a:p>
        </p:txBody>
      </p:sp>
    </p:spTree>
    <p:extLst>
      <p:ext uri="{BB962C8B-B14F-4D97-AF65-F5344CB8AC3E}">
        <p14:creationId xmlns:p14="http://schemas.microsoft.com/office/powerpoint/2010/main" val="219843838"/>
      </p:ext>
    </p:extLst>
  </p:cSld>
  <p:clrMapOvr>
    <a:masterClrMapping/>
  </p:clrMapOvr>
  <mc:AlternateContent xmlns:mc="http://schemas.openxmlformats.org/markup-compatibility/2006" xmlns:p14="http://schemas.microsoft.com/office/powerpoint/2010/main">
    <mc:Choice Requires="p14">
      <p:transition spd="slow" p14:dur="1500" advTm="5503">
        <p:split orient="vert"/>
      </p:transition>
    </mc:Choice>
    <mc:Fallback xmlns="">
      <p:transition spd="slow" advTm="5503">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220">
            <a:extLst>
              <a:ext uri="{FF2B5EF4-FFF2-40B4-BE49-F238E27FC236}">
                <a16:creationId xmlns:a16="http://schemas.microsoft.com/office/drawing/2014/main" id="{9C064E9B-EEC3-47AC-80CC-9165CAA41AE1}"/>
              </a:ext>
            </a:extLst>
          </p:cNvPr>
          <p:cNvSpPr/>
          <p:nvPr/>
        </p:nvSpPr>
        <p:spPr>
          <a:xfrm>
            <a:off x="5090343" y="4884050"/>
            <a:ext cx="6890472" cy="1444620"/>
          </a:xfrm>
          <a:prstGeom prst="rect">
            <a:avLst/>
          </a:prstGeom>
          <a:solidFill>
            <a:schemeClr val="accent6">
              <a:lumMod val="20000"/>
              <a:lumOff val="80000"/>
              <a:alpha val="30000"/>
            </a:schemeClr>
          </a:solidFill>
          <a:ln w="158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12" name="矩形 311">
            <a:extLst>
              <a:ext uri="{FF2B5EF4-FFF2-40B4-BE49-F238E27FC236}">
                <a16:creationId xmlns:a16="http://schemas.microsoft.com/office/drawing/2014/main" id="{2FA92976-905E-4812-81F2-CCD189C8CA3E}"/>
              </a:ext>
            </a:extLst>
          </p:cNvPr>
          <p:cNvSpPr/>
          <p:nvPr/>
        </p:nvSpPr>
        <p:spPr>
          <a:xfrm>
            <a:off x="5090512" y="2312719"/>
            <a:ext cx="6890303" cy="2483151"/>
          </a:xfrm>
          <a:prstGeom prst="rect">
            <a:avLst/>
          </a:prstGeom>
          <a:solidFill>
            <a:schemeClr val="accent5">
              <a:lumMod val="20000"/>
              <a:lumOff val="80000"/>
              <a:alpha val="30000"/>
            </a:schemeClr>
          </a:solidFill>
          <a:ln w="158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351" name="直线箭头连接符 546">
            <a:extLst>
              <a:ext uri="{FF2B5EF4-FFF2-40B4-BE49-F238E27FC236}">
                <a16:creationId xmlns:a16="http://schemas.microsoft.com/office/drawing/2014/main" id="{E59E87AB-B655-457B-B50A-AE6A2953BD85}"/>
              </a:ext>
            </a:extLst>
          </p:cNvPr>
          <p:cNvCxnSpPr>
            <a:cxnSpLocks/>
          </p:cNvCxnSpPr>
          <p:nvPr/>
        </p:nvCxnSpPr>
        <p:spPr>
          <a:xfrm flipH="1">
            <a:off x="7126426" y="4354607"/>
            <a:ext cx="1392049" cy="814136"/>
          </a:xfrm>
          <a:prstGeom prst="straightConnector1">
            <a:avLst/>
          </a:prstGeom>
          <a:ln w="1905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352" name="直线箭头连接符 546">
            <a:extLst>
              <a:ext uri="{FF2B5EF4-FFF2-40B4-BE49-F238E27FC236}">
                <a16:creationId xmlns:a16="http://schemas.microsoft.com/office/drawing/2014/main" id="{ACAC1042-C2E2-4AEF-99CF-E1135F267A26}"/>
              </a:ext>
            </a:extLst>
          </p:cNvPr>
          <p:cNvCxnSpPr>
            <a:cxnSpLocks/>
            <a:endCxn id="270" idx="1"/>
          </p:cNvCxnSpPr>
          <p:nvPr/>
        </p:nvCxnSpPr>
        <p:spPr>
          <a:xfrm flipH="1">
            <a:off x="8225362" y="4365335"/>
            <a:ext cx="735398" cy="802492"/>
          </a:xfrm>
          <a:prstGeom prst="straightConnector1">
            <a:avLst/>
          </a:prstGeom>
          <a:ln w="1905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75" name="文本框 274">
            <a:extLst>
              <a:ext uri="{FF2B5EF4-FFF2-40B4-BE49-F238E27FC236}">
                <a16:creationId xmlns:a16="http://schemas.microsoft.com/office/drawing/2014/main" id="{AC83A4DD-6FEE-4C00-9DC5-9A0DF444F43C}"/>
              </a:ext>
            </a:extLst>
          </p:cNvPr>
          <p:cNvSpPr txBox="1"/>
          <p:nvPr/>
        </p:nvSpPr>
        <p:spPr>
          <a:xfrm>
            <a:off x="5346575" y="5456930"/>
            <a:ext cx="1027010" cy="605294"/>
          </a:xfrm>
          <a:prstGeom prst="rect">
            <a:avLst/>
          </a:prstGeom>
          <a:noFill/>
        </p:spPr>
        <p:txBody>
          <a:bodyPr wrap="square" rtlCol="0">
            <a:spAutoFit/>
          </a:bodyPr>
          <a:lstStyle/>
          <a:p>
            <a:pPr algn="ctr">
              <a:lnSpc>
                <a:spcPts val="1960"/>
              </a:lnSpc>
            </a:pPr>
            <a:r>
              <a:rPr lang="en-US" altLang="zh-CN" sz="1800" dirty="0">
                <a:latin typeface="微软雅黑" panose="020B0503020204020204" pitchFamily="34" charset="-122"/>
                <a:ea typeface="微软雅黑" panose="020B0503020204020204" pitchFamily="34" charset="-122"/>
              </a:rPr>
              <a:t>Real Buckets</a:t>
            </a:r>
            <a:endParaRPr lang="zh-CN" altLang="en-US" sz="1800" dirty="0">
              <a:latin typeface="微软雅黑" panose="020B0503020204020204" pitchFamily="34" charset="-122"/>
              <a:ea typeface="微软雅黑" panose="020B0503020204020204" pitchFamily="34" charset="-122"/>
            </a:endParaRPr>
          </a:p>
        </p:txBody>
      </p:sp>
      <p:cxnSp>
        <p:nvCxnSpPr>
          <p:cNvPr id="347" name="直线箭头连接符 546">
            <a:extLst>
              <a:ext uri="{FF2B5EF4-FFF2-40B4-BE49-F238E27FC236}">
                <a16:creationId xmlns:a16="http://schemas.microsoft.com/office/drawing/2014/main" id="{53A03520-B85C-4525-BA7B-CC9D88437240}"/>
              </a:ext>
            </a:extLst>
          </p:cNvPr>
          <p:cNvCxnSpPr>
            <a:cxnSpLocks/>
          </p:cNvCxnSpPr>
          <p:nvPr/>
        </p:nvCxnSpPr>
        <p:spPr>
          <a:xfrm flipH="1">
            <a:off x="6618674" y="4345425"/>
            <a:ext cx="1392049" cy="814136"/>
          </a:xfrm>
          <a:prstGeom prst="straightConnector1">
            <a:avLst/>
          </a:prstGeom>
          <a:ln w="1905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341487" y="308511"/>
            <a:ext cx="4083953" cy="461665"/>
          </a:xfrm>
          <a:prstGeom prst="rect">
            <a:avLst/>
          </a:prstGeom>
          <a:noFill/>
        </p:spPr>
        <p:txBody>
          <a:bodyPr wrap="square" rtlCol="0">
            <a:spAutoFit/>
          </a:bodyPr>
          <a:lstStyle/>
          <a:p>
            <a:r>
              <a:rPr lang="en-US" altLang="zh-CN" sz="2400" dirty="0">
                <a:solidFill>
                  <a:schemeClr val="bg2">
                    <a:lumMod val="25000"/>
                  </a:schemeClr>
                </a:solidFill>
                <a:latin typeface="微软雅黑" panose="020B0503020204020204" pitchFamily="34" charset="-122"/>
                <a:ea typeface="微软雅黑" panose="020B0503020204020204" pitchFamily="34" charset="-122"/>
              </a:rPr>
              <a:t>MapEmbed Hash Table</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220" name="矩形 219">
            <a:extLst>
              <a:ext uri="{FF2B5EF4-FFF2-40B4-BE49-F238E27FC236}">
                <a16:creationId xmlns:a16="http://schemas.microsoft.com/office/drawing/2014/main" id="{3B77B271-0E24-4B9A-8B6C-1C04EBA43F27}"/>
              </a:ext>
            </a:extLst>
          </p:cNvPr>
          <p:cNvSpPr/>
          <p:nvPr/>
        </p:nvSpPr>
        <p:spPr>
          <a:xfrm>
            <a:off x="5086494" y="1447139"/>
            <a:ext cx="6894321" cy="760311"/>
          </a:xfrm>
          <a:prstGeom prst="rect">
            <a:avLst/>
          </a:prstGeom>
          <a:solidFill>
            <a:schemeClr val="accent4">
              <a:lumMod val="20000"/>
              <a:lumOff val="80000"/>
              <a:alpha val="30000"/>
            </a:schemeClr>
          </a:solidFill>
          <a:ln w="158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accent2">
                  <a:lumMod val="50000"/>
                </a:schemeClr>
              </a:solidFill>
            </a:endParaRPr>
          </a:p>
        </p:txBody>
      </p:sp>
      <p:sp>
        <p:nvSpPr>
          <p:cNvPr id="222" name="文本框 221">
            <a:extLst>
              <a:ext uri="{FF2B5EF4-FFF2-40B4-BE49-F238E27FC236}">
                <a16:creationId xmlns:a16="http://schemas.microsoft.com/office/drawing/2014/main" id="{15C92EEA-2AC4-4CF8-A2DC-89E2D1E26664}"/>
              </a:ext>
            </a:extLst>
          </p:cNvPr>
          <p:cNvSpPr txBox="1"/>
          <p:nvPr/>
        </p:nvSpPr>
        <p:spPr>
          <a:xfrm>
            <a:off x="5118964" y="1452940"/>
            <a:ext cx="1333559" cy="369332"/>
          </a:xfrm>
          <a:prstGeom prst="rect">
            <a:avLst/>
          </a:prstGeom>
          <a:noFill/>
        </p:spPr>
        <p:txBody>
          <a:bodyPr wrap="square" rtlCol="0">
            <a:spAutoFit/>
          </a:bodyPr>
          <a:lstStyle/>
          <a:p>
            <a:r>
              <a:rPr lang="en-US" altLang="zh-CN" sz="1800" b="1" dirty="0">
                <a:solidFill>
                  <a:schemeClr val="accent4">
                    <a:lumMod val="75000"/>
                  </a:schemeClr>
                </a:solidFill>
                <a:latin typeface="Arial" panose="020B0604020202020204" pitchFamily="34" charset="0"/>
                <a:ea typeface="微软雅黑" panose="020B0503020204020204" pitchFamily="34" charset="-122"/>
                <a:cs typeface="Arial" panose="020B0604020202020204" pitchFamily="34" charset="0"/>
              </a:rPr>
              <a:t>KV pairs</a:t>
            </a:r>
            <a:endParaRPr lang="zh-CN" altLang="en-US" sz="1800" b="1" dirty="0">
              <a:solidFill>
                <a:schemeClr val="accent4">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23" name="立方体 222">
            <a:extLst>
              <a:ext uri="{FF2B5EF4-FFF2-40B4-BE49-F238E27FC236}">
                <a16:creationId xmlns:a16="http://schemas.microsoft.com/office/drawing/2014/main" id="{D3B021BF-DE00-4921-8C72-138736EA3061}"/>
              </a:ext>
            </a:extLst>
          </p:cNvPr>
          <p:cNvSpPr/>
          <p:nvPr/>
        </p:nvSpPr>
        <p:spPr>
          <a:xfrm>
            <a:off x="5702988" y="1834885"/>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24" name="立方体 223">
            <a:extLst>
              <a:ext uri="{FF2B5EF4-FFF2-40B4-BE49-F238E27FC236}">
                <a16:creationId xmlns:a16="http://schemas.microsoft.com/office/drawing/2014/main" id="{0279D16C-08C4-4676-B23A-4EB359A331E5}"/>
              </a:ext>
            </a:extLst>
          </p:cNvPr>
          <p:cNvSpPr/>
          <p:nvPr/>
        </p:nvSpPr>
        <p:spPr>
          <a:xfrm>
            <a:off x="6083934" y="1834885"/>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25" name="立方体 224">
            <a:extLst>
              <a:ext uri="{FF2B5EF4-FFF2-40B4-BE49-F238E27FC236}">
                <a16:creationId xmlns:a16="http://schemas.microsoft.com/office/drawing/2014/main" id="{70C07F92-B3F9-4EB1-B08B-D658BC8F0D8B}"/>
              </a:ext>
            </a:extLst>
          </p:cNvPr>
          <p:cNvSpPr/>
          <p:nvPr/>
        </p:nvSpPr>
        <p:spPr>
          <a:xfrm>
            <a:off x="6464880" y="1834885"/>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28" name="立方体 227">
            <a:extLst>
              <a:ext uri="{FF2B5EF4-FFF2-40B4-BE49-F238E27FC236}">
                <a16:creationId xmlns:a16="http://schemas.microsoft.com/office/drawing/2014/main" id="{1A926BE2-F94B-4DE6-9C24-817F2735D830}"/>
              </a:ext>
            </a:extLst>
          </p:cNvPr>
          <p:cNvSpPr/>
          <p:nvPr/>
        </p:nvSpPr>
        <p:spPr>
          <a:xfrm>
            <a:off x="7988664" y="1834885"/>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29" name="立方体 228">
            <a:extLst>
              <a:ext uri="{FF2B5EF4-FFF2-40B4-BE49-F238E27FC236}">
                <a16:creationId xmlns:a16="http://schemas.microsoft.com/office/drawing/2014/main" id="{B98C0C10-19E5-4B43-B9E6-B588EA8ED0C6}"/>
              </a:ext>
            </a:extLst>
          </p:cNvPr>
          <p:cNvSpPr/>
          <p:nvPr/>
        </p:nvSpPr>
        <p:spPr>
          <a:xfrm>
            <a:off x="7607718" y="1834885"/>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32" name="立方体 231">
            <a:extLst>
              <a:ext uri="{FF2B5EF4-FFF2-40B4-BE49-F238E27FC236}">
                <a16:creationId xmlns:a16="http://schemas.microsoft.com/office/drawing/2014/main" id="{FB9CEFF8-64E4-4C2A-8F78-D636A6E47248}"/>
              </a:ext>
            </a:extLst>
          </p:cNvPr>
          <p:cNvSpPr/>
          <p:nvPr/>
        </p:nvSpPr>
        <p:spPr>
          <a:xfrm>
            <a:off x="9131502" y="1834885"/>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233" name="立方体 232">
            <a:extLst>
              <a:ext uri="{FF2B5EF4-FFF2-40B4-BE49-F238E27FC236}">
                <a16:creationId xmlns:a16="http://schemas.microsoft.com/office/drawing/2014/main" id="{00B53655-B045-401B-B2A9-D99085DB71FE}"/>
              </a:ext>
            </a:extLst>
          </p:cNvPr>
          <p:cNvSpPr/>
          <p:nvPr/>
        </p:nvSpPr>
        <p:spPr>
          <a:xfrm>
            <a:off x="9512448" y="1834885"/>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235" name="表格 234">
            <a:extLst>
              <a:ext uri="{FF2B5EF4-FFF2-40B4-BE49-F238E27FC236}">
                <a16:creationId xmlns:a16="http://schemas.microsoft.com/office/drawing/2014/main" id="{7B6C7289-636D-45DA-9922-28022AAAC746}"/>
              </a:ext>
            </a:extLst>
          </p:cNvPr>
          <p:cNvGraphicFramePr>
            <a:graphicFrameLocks noGrp="1"/>
          </p:cNvGraphicFramePr>
          <p:nvPr>
            <p:extLst>
              <p:ext uri="{D42A27DB-BD31-4B8C-83A1-F6EECF244321}">
                <p14:modId xmlns:p14="http://schemas.microsoft.com/office/powerpoint/2010/main" val="3064825125"/>
              </p:ext>
            </p:extLst>
          </p:nvPr>
        </p:nvGraphicFramePr>
        <p:xfrm>
          <a:off x="5990811" y="2817625"/>
          <a:ext cx="3968068" cy="396240"/>
        </p:xfrm>
        <a:graphic>
          <a:graphicData uri="http://schemas.openxmlformats.org/drawingml/2006/table">
            <a:tbl>
              <a:tblPr firstRow="1" bandRow="1">
                <a:tableStyleId>{5C22544A-7EE6-4342-B048-85BDC9FD1C3A}</a:tableStyleId>
              </a:tblPr>
              <a:tblGrid>
                <a:gridCol w="396807">
                  <a:extLst>
                    <a:ext uri="{9D8B030D-6E8A-4147-A177-3AD203B41FA5}">
                      <a16:colId xmlns:a16="http://schemas.microsoft.com/office/drawing/2014/main" val="1908794272"/>
                    </a:ext>
                  </a:extLst>
                </a:gridCol>
                <a:gridCol w="396807">
                  <a:extLst>
                    <a:ext uri="{9D8B030D-6E8A-4147-A177-3AD203B41FA5}">
                      <a16:colId xmlns:a16="http://schemas.microsoft.com/office/drawing/2014/main" val="729063654"/>
                    </a:ext>
                  </a:extLst>
                </a:gridCol>
                <a:gridCol w="396807">
                  <a:extLst>
                    <a:ext uri="{9D8B030D-6E8A-4147-A177-3AD203B41FA5}">
                      <a16:colId xmlns:a16="http://schemas.microsoft.com/office/drawing/2014/main" val="3704361582"/>
                    </a:ext>
                  </a:extLst>
                </a:gridCol>
                <a:gridCol w="365439">
                  <a:extLst>
                    <a:ext uri="{9D8B030D-6E8A-4147-A177-3AD203B41FA5}">
                      <a16:colId xmlns:a16="http://schemas.microsoft.com/office/drawing/2014/main" val="3212597851"/>
                    </a:ext>
                  </a:extLst>
                </a:gridCol>
                <a:gridCol w="392122">
                  <a:extLst>
                    <a:ext uri="{9D8B030D-6E8A-4147-A177-3AD203B41FA5}">
                      <a16:colId xmlns:a16="http://schemas.microsoft.com/office/drawing/2014/main" val="1189128181"/>
                    </a:ext>
                  </a:extLst>
                </a:gridCol>
                <a:gridCol w="404376">
                  <a:extLst>
                    <a:ext uri="{9D8B030D-6E8A-4147-A177-3AD203B41FA5}">
                      <a16:colId xmlns:a16="http://schemas.microsoft.com/office/drawing/2014/main" val="2887784331"/>
                    </a:ext>
                  </a:extLst>
                </a:gridCol>
                <a:gridCol w="425289">
                  <a:extLst>
                    <a:ext uri="{9D8B030D-6E8A-4147-A177-3AD203B41FA5}">
                      <a16:colId xmlns:a16="http://schemas.microsoft.com/office/drawing/2014/main" val="3038945876"/>
                    </a:ext>
                  </a:extLst>
                </a:gridCol>
                <a:gridCol w="396807">
                  <a:extLst>
                    <a:ext uri="{9D8B030D-6E8A-4147-A177-3AD203B41FA5}">
                      <a16:colId xmlns:a16="http://schemas.microsoft.com/office/drawing/2014/main" val="1607974610"/>
                    </a:ext>
                  </a:extLst>
                </a:gridCol>
                <a:gridCol w="396807">
                  <a:extLst>
                    <a:ext uri="{9D8B030D-6E8A-4147-A177-3AD203B41FA5}">
                      <a16:colId xmlns:a16="http://schemas.microsoft.com/office/drawing/2014/main" val="856382897"/>
                    </a:ext>
                  </a:extLst>
                </a:gridCol>
                <a:gridCol w="396807">
                  <a:extLst>
                    <a:ext uri="{9D8B030D-6E8A-4147-A177-3AD203B41FA5}">
                      <a16:colId xmlns:a16="http://schemas.microsoft.com/office/drawing/2014/main" val="233274660"/>
                    </a:ext>
                  </a:extLst>
                </a:gridCol>
              </a:tblGrid>
              <a:tr h="257138">
                <a:tc>
                  <a:txBody>
                    <a:bodyPr/>
                    <a:lstStyle/>
                    <a:p>
                      <a:pPr algn="ctr"/>
                      <a:r>
                        <a:rPr lang="en-US" altLang="zh-CN"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ln>
                            <a:noFill/>
                          </a:ln>
                          <a:solidFill>
                            <a:sysClr val="windowText" lastClr="000000"/>
                          </a:solidFill>
                          <a:latin typeface="Arial" panose="020B0604020202020204" pitchFamily="34" charset="0"/>
                          <a:ea typeface="Microsoft YaHei" panose="020B0503020204020204" pitchFamily="34" charset="-122"/>
                          <a:cs typeface="Arial" panose="020B0604020202020204" pitchFamily="34" charset="0"/>
                        </a:rPr>
                        <a:t>0</a:t>
                      </a:r>
                      <a:endParaRPr lang="zh-CN" altLang="en-US" sz="2000" b="0" dirty="0">
                        <a:ln>
                          <a:noFill/>
                        </a:ln>
                        <a:solidFill>
                          <a:sysClr val="windowText" lastClr="000000"/>
                        </a:solidFill>
                        <a:latin typeface="Arial" panose="020B0604020202020204" pitchFamily="34" charset="0"/>
                        <a:ea typeface="Microsoft YaHei"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ln>
                            <a:noFill/>
                          </a:ln>
                          <a:solidFill>
                            <a:sysClr val="windowText" lastClr="000000"/>
                          </a:solidFill>
                          <a:latin typeface="Arial" panose="020B0604020202020204" pitchFamily="34" charset="0"/>
                          <a:ea typeface="Microsoft YaHei" panose="020B0503020204020204" pitchFamily="34" charset="-122"/>
                          <a:cs typeface="Arial" panose="020B0604020202020204" pitchFamily="34" charset="0"/>
                        </a:rPr>
                        <a:t>0</a:t>
                      </a:r>
                      <a:endParaRPr lang="zh-CN" altLang="en-US" sz="2000" b="0" dirty="0">
                        <a:ln>
                          <a:noFill/>
                        </a:ln>
                        <a:solidFill>
                          <a:sysClr val="windowText" lastClr="000000"/>
                        </a:solidFill>
                        <a:latin typeface="Arial" panose="020B0604020202020204" pitchFamily="34" charset="0"/>
                        <a:ea typeface="Microsoft YaHei"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2000" b="0" dirty="0">
                        <a:ln>
                          <a:noFill/>
                        </a:ln>
                        <a:solidFill>
                          <a:sysClr val="windowText" lastClr="00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2941210"/>
                  </a:ext>
                </a:extLst>
              </a:tr>
            </a:tbl>
          </a:graphicData>
        </a:graphic>
      </p:graphicFrame>
      <p:sp>
        <p:nvSpPr>
          <p:cNvPr id="236" name="文本框 235">
            <a:extLst>
              <a:ext uri="{FF2B5EF4-FFF2-40B4-BE49-F238E27FC236}">
                <a16:creationId xmlns:a16="http://schemas.microsoft.com/office/drawing/2014/main" id="{6A6E0D11-D515-4C6D-A72E-E5B03C248010}"/>
              </a:ext>
            </a:extLst>
          </p:cNvPr>
          <p:cNvSpPr txBox="1"/>
          <p:nvPr/>
        </p:nvSpPr>
        <p:spPr>
          <a:xfrm>
            <a:off x="5188941" y="2845121"/>
            <a:ext cx="827294" cy="369332"/>
          </a:xfrm>
          <a:prstGeom prst="rect">
            <a:avLst/>
          </a:prstGeom>
          <a:noFill/>
        </p:spPr>
        <p:txBody>
          <a:bodyPr wrap="square" rtlCol="0">
            <a:spAutoFit/>
          </a:bodyPr>
          <a:lstStyle/>
          <a:p>
            <a:pPr algn="ctr"/>
            <a:r>
              <a:rPr lang="en-US" altLang="zh-CN" sz="1800" dirty="0">
                <a:latin typeface="微软雅黑" panose="020B0503020204020204" pitchFamily="34" charset="-122"/>
                <a:ea typeface="微软雅黑" panose="020B0503020204020204" pitchFamily="34" charset="-122"/>
              </a:rPr>
              <a:t>Cells</a:t>
            </a:r>
            <a:endParaRPr lang="zh-CN" altLang="en-US" sz="1800" dirty="0">
              <a:latin typeface="微软雅黑" panose="020B0503020204020204" pitchFamily="34" charset="-122"/>
              <a:ea typeface="微软雅黑" panose="020B0503020204020204" pitchFamily="34" charset="-122"/>
            </a:endParaRPr>
          </a:p>
        </p:txBody>
      </p:sp>
      <p:cxnSp>
        <p:nvCxnSpPr>
          <p:cNvPr id="237" name="直线箭头连接符 368">
            <a:extLst>
              <a:ext uri="{FF2B5EF4-FFF2-40B4-BE49-F238E27FC236}">
                <a16:creationId xmlns:a16="http://schemas.microsoft.com/office/drawing/2014/main" id="{1445E491-B092-42E2-BF90-DBF505CAF881}"/>
              </a:ext>
            </a:extLst>
          </p:cNvPr>
          <p:cNvCxnSpPr>
            <a:cxnSpLocks/>
          </p:cNvCxnSpPr>
          <p:nvPr/>
        </p:nvCxnSpPr>
        <p:spPr>
          <a:xfrm>
            <a:off x="6947076" y="2104885"/>
            <a:ext cx="1498661" cy="699446"/>
          </a:xfrm>
          <a:prstGeom prst="straightConnector1">
            <a:avLst/>
          </a:prstGeom>
          <a:ln w="31750">
            <a:solidFill>
              <a:schemeClr val="accent6">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9" name="直线箭头连接符 370">
            <a:extLst>
              <a:ext uri="{FF2B5EF4-FFF2-40B4-BE49-F238E27FC236}">
                <a16:creationId xmlns:a16="http://schemas.microsoft.com/office/drawing/2014/main" id="{149A544A-4F2C-49CB-9C1A-2F63C2095473}"/>
              </a:ext>
            </a:extLst>
          </p:cNvPr>
          <p:cNvCxnSpPr>
            <a:cxnSpLocks/>
          </p:cNvCxnSpPr>
          <p:nvPr/>
        </p:nvCxnSpPr>
        <p:spPr>
          <a:xfrm>
            <a:off x="7314699" y="2103366"/>
            <a:ext cx="1161123" cy="691949"/>
          </a:xfrm>
          <a:prstGeom prst="straightConnector1">
            <a:avLst/>
          </a:prstGeom>
          <a:ln w="31750">
            <a:solidFill>
              <a:schemeClr val="accent4">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42" name="云形 241">
            <a:extLst>
              <a:ext uri="{FF2B5EF4-FFF2-40B4-BE49-F238E27FC236}">
                <a16:creationId xmlns:a16="http://schemas.microsoft.com/office/drawing/2014/main" id="{5E1AB2D3-9140-4610-90AA-640A2AD7DBB5}"/>
              </a:ext>
            </a:extLst>
          </p:cNvPr>
          <p:cNvSpPr/>
          <p:nvPr/>
        </p:nvSpPr>
        <p:spPr>
          <a:xfrm>
            <a:off x="10304212" y="1933255"/>
            <a:ext cx="1163202" cy="634606"/>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latin typeface="Arial" panose="020B0604020202020204" pitchFamily="34" charset="0"/>
                <a:cs typeface="Arial" panose="020B0604020202020204" pitchFamily="34" charset="0"/>
              </a:rPr>
              <a:t>Map</a:t>
            </a:r>
            <a:endParaRPr kumimoji="1" lang="zh-CN" altLang="en-US" sz="2000" dirty="0">
              <a:solidFill>
                <a:schemeClr val="tx1"/>
              </a:solidFill>
              <a:latin typeface="Arial" panose="020B0604020202020204" pitchFamily="34" charset="0"/>
              <a:cs typeface="Arial" panose="020B0604020202020204" pitchFamily="34" charset="0"/>
            </a:endParaRPr>
          </a:p>
        </p:txBody>
      </p:sp>
      <p:sp>
        <p:nvSpPr>
          <p:cNvPr id="244" name="文本框 243">
            <a:extLst>
              <a:ext uri="{FF2B5EF4-FFF2-40B4-BE49-F238E27FC236}">
                <a16:creationId xmlns:a16="http://schemas.microsoft.com/office/drawing/2014/main" id="{0CFFC914-BC6E-4A20-BCA1-2D2E67280E29}"/>
              </a:ext>
            </a:extLst>
          </p:cNvPr>
          <p:cNvSpPr txBox="1"/>
          <p:nvPr/>
        </p:nvSpPr>
        <p:spPr>
          <a:xfrm>
            <a:off x="5119712" y="2339682"/>
            <a:ext cx="1661930" cy="369332"/>
          </a:xfrm>
          <a:prstGeom prst="rect">
            <a:avLst/>
          </a:prstGeom>
          <a:noFill/>
        </p:spPr>
        <p:txBody>
          <a:bodyPr wrap="square" rtlCol="0">
            <a:spAutoFit/>
          </a:bodyPr>
          <a:lstStyle/>
          <a:p>
            <a:r>
              <a:rPr lang="en-US" altLang="zh-CN"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Index Table</a:t>
            </a:r>
            <a:endParaRPr lang="zh-CN" altLang="en-US" sz="1800" b="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47" name="圆角矩形 500">
            <a:extLst>
              <a:ext uri="{FF2B5EF4-FFF2-40B4-BE49-F238E27FC236}">
                <a16:creationId xmlns:a16="http://schemas.microsoft.com/office/drawing/2014/main" id="{3C80EADA-2B50-47B4-A12C-DD4EB0163F9A}"/>
              </a:ext>
            </a:extLst>
          </p:cNvPr>
          <p:cNvSpPr/>
          <p:nvPr/>
        </p:nvSpPr>
        <p:spPr>
          <a:xfrm>
            <a:off x="7734909" y="3468309"/>
            <a:ext cx="2476605" cy="94703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8" name="罐形 27">
            <a:extLst>
              <a:ext uri="{FF2B5EF4-FFF2-40B4-BE49-F238E27FC236}">
                <a16:creationId xmlns:a16="http://schemas.microsoft.com/office/drawing/2014/main" id="{FB926E18-B484-4C4A-8D10-5F1875EDF778}"/>
              </a:ext>
            </a:extLst>
          </p:cNvPr>
          <p:cNvSpPr/>
          <p:nvPr/>
        </p:nvSpPr>
        <p:spPr>
          <a:xfrm>
            <a:off x="7838341" y="3575516"/>
            <a:ext cx="378000" cy="774000"/>
          </a:xfrm>
          <a:prstGeom prst="can">
            <a:avLst/>
          </a:prstGeom>
          <a:solidFill>
            <a:schemeClr val="bg1"/>
          </a:solidFill>
          <a:ln w="15875">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9" name="罐形 27">
            <a:extLst>
              <a:ext uri="{FF2B5EF4-FFF2-40B4-BE49-F238E27FC236}">
                <a16:creationId xmlns:a16="http://schemas.microsoft.com/office/drawing/2014/main" id="{1FD48EE3-8FD5-468E-9283-0F481A31766E}"/>
              </a:ext>
            </a:extLst>
          </p:cNvPr>
          <p:cNvSpPr/>
          <p:nvPr/>
        </p:nvSpPr>
        <p:spPr>
          <a:xfrm>
            <a:off x="8321189" y="3575516"/>
            <a:ext cx="378000" cy="774000"/>
          </a:xfrm>
          <a:prstGeom prst="can">
            <a:avLst/>
          </a:prstGeom>
          <a:solidFill>
            <a:schemeClr val="bg1"/>
          </a:solidFill>
          <a:ln w="15875">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52" name="文本框 251">
            <a:extLst>
              <a:ext uri="{FF2B5EF4-FFF2-40B4-BE49-F238E27FC236}">
                <a16:creationId xmlns:a16="http://schemas.microsoft.com/office/drawing/2014/main" id="{2134A51E-9BBA-4099-BC9A-9F9979D70448}"/>
              </a:ext>
            </a:extLst>
          </p:cNvPr>
          <p:cNvSpPr txBox="1"/>
          <p:nvPr/>
        </p:nvSpPr>
        <p:spPr>
          <a:xfrm>
            <a:off x="9126570" y="3621875"/>
            <a:ext cx="863168" cy="577787"/>
          </a:xfrm>
          <a:prstGeom prst="rect">
            <a:avLst/>
          </a:prstGeom>
          <a:noFill/>
        </p:spPr>
        <p:txBody>
          <a:bodyPr wrap="square" rtlCol="0">
            <a:spAutoFit/>
          </a:bodyPr>
          <a:lstStyle/>
          <a:p>
            <a:pPr algn="ctr">
              <a:lnSpc>
                <a:spcPts val="1960"/>
              </a:lnSpc>
            </a:pPr>
            <a:r>
              <a:rPr lang="en-US" altLang="zh-CN" sz="1200" dirty="0">
                <a:latin typeface="微软雅黑" panose="020B0503020204020204" pitchFamily="34" charset="-122"/>
                <a:ea typeface="微软雅黑" panose="020B0503020204020204" pitchFamily="34" charset="-122"/>
              </a:rPr>
              <a:t>Virtual Buckets</a:t>
            </a:r>
            <a:endParaRPr lang="zh-CN" altLang="en-US" sz="1200" dirty="0">
              <a:latin typeface="微软雅黑" panose="020B0503020204020204" pitchFamily="34" charset="-122"/>
              <a:ea typeface="微软雅黑" panose="020B0503020204020204" pitchFamily="34" charset="-122"/>
            </a:endParaRPr>
          </a:p>
        </p:txBody>
      </p:sp>
      <p:sp>
        <p:nvSpPr>
          <p:cNvPr id="266" name="文本框 265">
            <a:extLst>
              <a:ext uri="{FF2B5EF4-FFF2-40B4-BE49-F238E27FC236}">
                <a16:creationId xmlns:a16="http://schemas.microsoft.com/office/drawing/2014/main" id="{33F98C67-5746-427D-922E-5614BDA87841}"/>
              </a:ext>
            </a:extLst>
          </p:cNvPr>
          <p:cNvSpPr txBox="1"/>
          <p:nvPr/>
        </p:nvSpPr>
        <p:spPr>
          <a:xfrm>
            <a:off x="5140751" y="4946683"/>
            <a:ext cx="1276332" cy="369332"/>
          </a:xfrm>
          <a:prstGeom prst="rect">
            <a:avLst/>
          </a:prstGeom>
          <a:noFill/>
        </p:spPr>
        <p:txBody>
          <a:bodyPr wrap="square" rtlCol="0">
            <a:spAutoFit/>
          </a:bodyPr>
          <a:lstStyle/>
          <a:p>
            <a:r>
              <a:rPr lang="en-US" altLang="zh-CN" sz="18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KV Table</a:t>
            </a:r>
            <a:endParaRPr lang="zh-CN" altLang="en-US" sz="1800" b="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67" name="罐形 27">
            <a:extLst>
              <a:ext uri="{FF2B5EF4-FFF2-40B4-BE49-F238E27FC236}">
                <a16:creationId xmlns:a16="http://schemas.microsoft.com/office/drawing/2014/main" id="{E95E95A9-4E43-4466-BF1B-1C8CAD98BD05}"/>
              </a:ext>
            </a:extLst>
          </p:cNvPr>
          <p:cNvSpPr/>
          <p:nvPr/>
        </p:nvSpPr>
        <p:spPr>
          <a:xfrm>
            <a:off x="6404998" y="5167827"/>
            <a:ext cx="378000" cy="774000"/>
          </a:xfrm>
          <a:prstGeom prst="can">
            <a:avLst/>
          </a:prstGeom>
          <a:solidFill>
            <a:schemeClr val="bg1"/>
          </a:solidFill>
          <a:ln w="15875">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68" name="罐形 27">
            <a:extLst>
              <a:ext uri="{FF2B5EF4-FFF2-40B4-BE49-F238E27FC236}">
                <a16:creationId xmlns:a16="http://schemas.microsoft.com/office/drawing/2014/main" id="{92A575E4-A3B7-45A6-8129-2586FBF5A3C8}"/>
              </a:ext>
            </a:extLst>
          </p:cNvPr>
          <p:cNvSpPr/>
          <p:nvPr/>
        </p:nvSpPr>
        <p:spPr>
          <a:xfrm>
            <a:off x="6948786" y="5167827"/>
            <a:ext cx="378000" cy="774000"/>
          </a:xfrm>
          <a:prstGeom prst="can">
            <a:avLst/>
          </a:prstGeom>
          <a:solidFill>
            <a:schemeClr val="bg1"/>
          </a:solidFill>
          <a:ln w="15875">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69" name="罐形 27">
            <a:extLst>
              <a:ext uri="{FF2B5EF4-FFF2-40B4-BE49-F238E27FC236}">
                <a16:creationId xmlns:a16="http://schemas.microsoft.com/office/drawing/2014/main" id="{29BD16E2-5CB0-461B-871A-B1C589C66F7E}"/>
              </a:ext>
            </a:extLst>
          </p:cNvPr>
          <p:cNvSpPr/>
          <p:nvPr/>
        </p:nvSpPr>
        <p:spPr>
          <a:xfrm>
            <a:off x="7492574" y="5167827"/>
            <a:ext cx="378000" cy="774000"/>
          </a:xfrm>
          <a:prstGeom prst="can">
            <a:avLst/>
          </a:prstGeom>
          <a:solidFill>
            <a:schemeClr val="bg1"/>
          </a:solidFill>
          <a:ln w="15875">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70" name="罐形 27">
            <a:extLst>
              <a:ext uri="{FF2B5EF4-FFF2-40B4-BE49-F238E27FC236}">
                <a16:creationId xmlns:a16="http://schemas.microsoft.com/office/drawing/2014/main" id="{2A4E129C-8138-45AD-A53F-EA146022E14C}"/>
              </a:ext>
            </a:extLst>
          </p:cNvPr>
          <p:cNvSpPr/>
          <p:nvPr/>
        </p:nvSpPr>
        <p:spPr>
          <a:xfrm>
            <a:off x="8036362" y="5167827"/>
            <a:ext cx="378000" cy="774000"/>
          </a:xfrm>
          <a:prstGeom prst="can">
            <a:avLst/>
          </a:prstGeom>
          <a:solidFill>
            <a:schemeClr val="bg1"/>
          </a:solidFill>
          <a:ln w="15875">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71" name="罐形 27">
            <a:extLst>
              <a:ext uri="{FF2B5EF4-FFF2-40B4-BE49-F238E27FC236}">
                <a16:creationId xmlns:a16="http://schemas.microsoft.com/office/drawing/2014/main" id="{F89839A4-BF11-4756-8875-0E26420E3861}"/>
              </a:ext>
            </a:extLst>
          </p:cNvPr>
          <p:cNvSpPr/>
          <p:nvPr/>
        </p:nvSpPr>
        <p:spPr>
          <a:xfrm>
            <a:off x="8580150" y="5167827"/>
            <a:ext cx="378000" cy="774000"/>
          </a:xfrm>
          <a:prstGeom prst="can">
            <a:avLst/>
          </a:prstGeom>
          <a:solidFill>
            <a:schemeClr val="bg1"/>
          </a:solidFill>
          <a:ln w="15875">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72" name="罐形 27">
            <a:extLst>
              <a:ext uri="{FF2B5EF4-FFF2-40B4-BE49-F238E27FC236}">
                <a16:creationId xmlns:a16="http://schemas.microsoft.com/office/drawing/2014/main" id="{277E72DA-FFEB-4713-AC5F-85051B6D2D95}"/>
              </a:ext>
            </a:extLst>
          </p:cNvPr>
          <p:cNvSpPr/>
          <p:nvPr/>
        </p:nvSpPr>
        <p:spPr>
          <a:xfrm>
            <a:off x="9123938" y="5167827"/>
            <a:ext cx="378000" cy="774000"/>
          </a:xfrm>
          <a:prstGeom prst="can">
            <a:avLst/>
          </a:prstGeom>
          <a:solidFill>
            <a:schemeClr val="bg1"/>
          </a:solidFill>
          <a:ln w="15875">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73" name="罐形 27">
            <a:extLst>
              <a:ext uri="{FF2B5EF4-FFF2-40B4-BE49-F238E27FC236}">
                <a16:creationId xmlns:a16="http://schemas.microsoft.com/office/drawing/2014/main" id="{429CEEF3-A33C-44F0-B1F2-7D86996AE4AE}"/>
              </a:ext>
            </a:extLst>
          </p:cNvPr>
          <p:cNvSpPr/>
          <p:nvPr/>
        </p:nvSpPr>
        <p:spPr>
          <a:xfrm>
            <a:off x="9667726" y="5167827"/>
            <a:ext cx="378000" cy="774000"/>
          </a:xfrm>
          <a:prstGeom prst="can">
            <a:avLst/>
          </a:prstGeom>
          <a:solidFill>
            <a:schemeClr val="bg1"/>
          </a:solidFill>
          <a:ln w="15875">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74" name="罐形 27">
            <a:extLst>
              <a:ext uri="{FF2B5EF4-FFF2-40B4-BE49-F238E27FC236}">
                <a16:creationId xmlns:a16="http://schemas.microsoft.com/office/drawing/2014/main" id="{CEC90735-B815-4E2A-86C2-9E3B9FE057B2}"/>
              </a:ext>
            </a:extLst>
          </p:cNvPr>
          <p:cNvSpPr/>
          <p:nvPr/>
        </p:nvSpPr>
        <p:spPr>
          <a:xfrm>
            <a:off x="10211514" y="5167827"/>
            <a:ext cx="378000" cy="774000"/>
          </a:xfrm>
          <a:prstGeom prst="can">
            <a:avLst/>
          </a:prstGeom>
          <a:solidFill>
            <a:schemeClr val="bg1"/>
          </a:solidFill>
          <a:ln w="15875">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76" name="文本框 275">
            <a:extLst>
              <a:ext uri="{FF2B5EF4-FFF2-40B4-BE49-F238E27FC236}">
                <a16:creationId xmlns:a16="http://schemas.microsoft.com/office/drawing/2014/main" id="{000E5B5A-A24B-447F-ADEE-46EF4F09CF7E}"/>
              </a:ext>
            </a:extLst>
          </p:cNvPr>
          <p:cNvSpPr txBox="1"/>
          <p:nvPr/>
        </p:nvSpPr>
        <p:spPr>
          <a:xfrm>
            <a:off x="10230133" y="5949481"/>
            <a:ext cx="1704510" cy="369332"/>
          </a:xfrm>
          <a:prstGeom prst="rect">
            <a:avLst/>
          </a:prstGeom>
          <a:noFill/>
        </p:spPr>
        <p:txBody>
          <a:bodyPr wrap="square" rtlCol="0">
            <a:spAutoFit/>
          </a:bodyPr>
          <a:lstStyle/>
          <a:p>
            <a:r>
              <a:rPr lang="en-US" altLang="zh-CN" sz="1800" b="1" i="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rPr>
              <a:t>Slow Memory</a:t>
            </a:r>
            <a:endParaRPr lang="zh-CN" altLang="en-US" sz="1800" b="1" i="1" dirty="0">
              <a:solidFill>
                <a:schemeClr val="accent6">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77" name="直线箭头连接符 545">
            <a:extLst>
              <a:ext uri="{FF2B5EF4-FFF2-40B4-BE49-F238E27FC236}">
                <a16:creationId xmlns:a16="http://schemas.microsoft.com/office/drawing/2014/main" id="{5D524D93-77FC-4DE4-B009-38A7DA30B2DF}"/>
              </a:ext>
            </a:extLst>
          </p:cNvPr>
          <p:cNvCxnSpPr>
            <a:cxnSpLocks/>
            <a:stCxn id="249" idx="3"/>
            <a:endCxn id="268" idx="1"/>
          </p:cNvCxnSpPr>
          <p:nvPr/>
        </p:nvCxnSpPr>
        <p:spPr>
          <a:xfrm flipH="1">
            <a:off x="7137786" y="4349516"/>
            <a:ext cx="1372403" cy="818311"/>
          </a:xfrm>
          <a:prstGeom prst="straightConnector1">
            <a:avLst/>
          </a:prstGeom>
          <a:ln w="31750">
            <a:solidFill>
              <a:schemeClr val="accent6">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8" name="直线箭头连接符 546">
            <a:extLst>
              <a:ext uri="{FF2B5EF4-FFF2-40B4-BE49-F238E27FC236}">
                <a16:creationId xmlns:a16="http://schemas.microsoft.com/office/drawing/2014/main" id="{60D0CC97-7F1A-42CD-AC91-DA4D077686CA}"/>
              </a:ext>
            </a:extLst>
          </p:cNvPr>
          <p:cNvCxnSpPr>
            <a:cxnSpLocks/>
          </p:cNvCxnSpPr>
          <p:nvPr/>
        </p:nvCxnSpPr>
        <p:spPr>
          <a:xfrm>
            <a:off x="8492061" y="2115811"/>
            <a:ext cx="49585" cy="685705"/>
          </a:xfrm>
          <a:prstGeom prst="straightConnector1">
            <a:avLst/>
          </a:prstGeom>
          <a:ln w="31750">
            <a:solidFill>
              <a:schemeClr val="accent1">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93" name="文本框 292">
            <a:extLst>
              <a:ext uri="{FF2B5EF4-FFF2-40B4-BE49-F238E27FC236}">
                <a16:creationId xmlns:a16="http://schemas.microsoft.com/office/drawing/2014/main" id="{9F63CDC2-C5AE-4FC8-A4A4-35B624D87AD6}"/>
              </a:ext>
            </a:extLst>
          </p:cNvPr>
          <p:cNvSpPr txBox="1"/>
          <p:nvPr/>
        </p:nvSpPr>
        <p:spPr>
          <a:xfrm>
            <a:off x="5209416" y="4415779"/>
            <a:ext cx="1625194" cy="369332"/>
          </a:xfrm>
          <a:prstGeom prst="rect">
            <a:avLst/>
          </a:prstGeom>
          <a:noFill/>
        </p:spPr>
        <p:txBody>
          <a:bodyPr wrap="square" rtlCol="0">
            <a:spAutoFit/>
          </a:bodyPr>
          <a:lstStyle/>
          <a:p>
            <a:r>
              <a:rPr lang="en-US" altLang="zh-CN" sz="1800" b="1" i="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rPr>
              <a:t>Fast Memory</a:t>
            </a:r>
            <a:endParaRPr lang="zh-CN" altLang="en-US" sz="1800" b="1" i="1" dirty="0">
              <a:solidFill>
                <a:schemeClr val="accent5">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94" name="罐形 27">
            <a:extLst>
              <a:ext uri="{FF2B5EF4-FFF2-40B4-BE49-F238E27FC236}">
                <a16:creationId xmlns:a16="http://schemas.microsoft.com/office/drawing/2014/main" id="{2D0607CC-7A88-4679-8F2B-EA7A04FBE0F5}"/>
              </a:ext>
            </a:extLst>
          </p:cNvPr>
          <p:cNvSpPr/>
          <p:nvPr/>
        </p:nvSpPr>
        <p:spPr>
          <a:xfrm>
            <a:off x="10755302" y="5167827"/>
            <a:ext cx="378000" cy="774000"/>
          </a:xfrm>
          <a:prstGeom prst="can">
            <a:avLst/>
          </a:prstGeom>
          <a:solidFill>
            <a:schemeClr val="bg1"/>
          </a:solidFill>
          <a:ln w="15875">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96" name="立方体 295">
            <a:extLst>
              <a:ext uri="{FF2B5EF4-FFF2-40B4-BE49-F238E27FC236}">
                <a16:creationId xmlns:a16="http://schemas.microsoft.com/office/drawing/2014/main" id="{3C21C9E0-D9F6-41CC-8EE8-158B82F67753}"/>
              </a:ext>
            </a:extLst>
          </p:cNvPr>
          <p:cNvSpPr/>
          <p:nvPr/>
        </p:nvSpPr>
        <p:spPr>
          <a:xfrm>
            <a:off x="7009085" y="5608458"/>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00" name="立方体 299">
            <a:extLst>
              <a:ext uri="{FF2B5EF4-FFF2-40B4-BE49-F238E27FC236}">
                <a16:creationId xmlns:a16="http://schemas.microsoft.com/office/drawing/2014/main" id="{29EAB6A4-DA56-4B3F-BB24-214A4D4C3F5E}"/>
              </a:ext>
            </a:extLst>
          </p:cNvPr>
          <p:cNvSpPr/>
          <p:nvPr/>
        </p:nvSpPr>
        <p:spPr>
          <a:xfrm>
            <a:off x="8642603" y="5608458"/>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03" name="立方体 302">
            <a:extLst>
              <a:ext uri="{FF2B5EF4-FFF2-40B4-BE49-F238E27FC236}">
                <a16:creationId xmlns:a16="http://schemas.microsoft.com/office/drawing/2014/main" id="{89F1303E-7995-4D83-9E0F-64D4C249FDFC}"/>
              </a:ext>
            </a:extLst>
          </p:cNvPr>
          <p:cNvSpPr/>
          <p:nvPr/>
        </p:nvSpPr>
        <p:spPr>
          <a:xfrm>
            <a:off x="9727496" y="5608458"/>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04" name="立方体 303">
            <a:extLst>
              <a:ext uri="{FF2B5EF4-FFF2-40B4-BE49-F238E27FC236}">
                <a16:creationId xmlns:a16="http://schemas.microsoft.com/office/drawing/2014/main" id="{F4071ACE-DCC3-459D-8D5E-6E3DF5FEED0A}"/>
              </a:ext>
            </a:extLst>
          </p:cNvPr>
          <p:cNvSpPr/>
          <p:nvPr/>
        </p:nvSpPr>
        <p:spPr>
          <a:xfrm>
            <a:off x="9727496" y="5313980"/>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05" name="立方体 304">
            <a:extLst>
              <a:ext uri="{FF2B5EF4-FFF2-40B4-BE49-F238E27FC236}">
                <a16:creationId xmlns:a16="http://schemas.microsoft.com/office/drawing/2014/main" id="{DB11478F-F3F9-4DC1-A203-50C9D8D8BBEC}"/>
              </a:ext>
            </a:extLst>
          </p:cNvPr>
          <p:cNvSpPr/>
          <p:nvPr/>
        </p:nvSpPr>
        <p:spPr>
          <a:xfrm>
            <a:off x="10812388" y="5608458"/>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06" name="云形 305">
            <a:extLst>
              <a:ext uri="{FF2B5EF4-FFF2-40B4-BE49-F238E27FC236}">
                <a16:creationId xmlns:a16="http://schemas.microsoft.com/office/drawing/2014/main" id="{571FCF41-56BB-47D4-B7BD-48508F6587E7}"/>
              </a:ext>
            </a:extLst>
          </p:cNvPr>
          <p:cNvSpPr/>
          <p:nvPr/>
        </p:nvSpPr>
        <p:spPr>
          <a:xfrm>
            <a:off x="10410339" y="4547015"/>
            <a:ext cx="1513117" cy="587288"/>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latin typeface="Arial" panose="020B0604020202020204" pitchFamily="34" charset="0"/>
                <a:cs typeface="Arial" panose="020B0604020202020204" pitchFamily="34" charset="0"/>
              </a:rPr>
              <a:t>Embed</a:t>
            </a:r>
            <a:endParaRPr kumimoji="1" lang="zh-CN" altLang="en-US" sz="2000" dirty="0">
              <a:solidFill>
                <a:schemeClr val="tx1"/>
              </a:solidFill>
              <a:latin typeface="Arial" panose="020B0604020202020204" pitchFamily="34" charset="0"/>
              <a:cs typeface="Arial" panose="020B0604020202020204" pitchFamily="34" charset="0"/>
            </a:endParaRPr>
          </a:p>
        </p:txBody>
      </p:sp>
      <p:sp>
        <p:nvSpPr>
          <p:cNvPr id="307" name="罐形 27">
            <a:extLst>
              <a:ext uri="{FF2B5EF4-FFF2-40B4-BE49-F238E27FC236}">
                <a16:creationId xmlns:a16="http://schemas.microsoft.com/office/drawing/2014/main" id="{B8F99A08-8B6E-4EB7-AD56-BC805335B96E}"/>
              </a:ext>
            </a:extLst>
          </p:cNvPr>
          <p:cNvSpPr/>
          <p:nvPr/>
        </p:nvSpPr>
        <p:spPr>
          <a:xfrm>
            <a:off x="11299089" y="5167827"/>
            <a:ext cx="378000" cy="774000"/>
          </a:xfrm>
          <a:prstGeom prst="can">
            <a:avLst/>
          </a:prstGeom>
          <a:solidFill>
            <a:schemeClr val="bg1"/>
          </a:solidFill>
          <a:ln w="15875">
            <a:solidFill>
              <a:schemeClr val="tx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08" name="立方体 307">
            <a:extLst>
              <a:ext uri="{FF2B5EF4-FFF2-40B4-BE49-F238E27FC236}">
                <a16:creationId xmlns:a16="http://schemas.microsoft.com/office/drawing/2014/main" id="{F8BA28E2-2BE4-410B-878A-FF65EDC61AFB}"/>
              </a:ext>
            </a:extLst>
          </p:cNvPr>
          <p:cNvSpPr/>
          <p:nvPr/>
        </p:nvSpPr>
        <p:spPr>
          <a:xfrm>
            <a:off x="11357128" y="5608320"/>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10" name="任意形状 2">
            <a:extLst>
              <a:ext uri="{FF2B5EF4-FFF2-40B4-BE49-F238E27FC236}">
                <a16:creationId xmlns:a16="http://schemas.microsoft.com/office/drawing/2014/main" id="{C33B9435-E709-46A9-9D4D-EE8B4E4F4586}"/>
              </a:ext>
            </a:extLst>
          </p:cNvPr>
          <p:cNvSpPr/>
          <p:nvPr/>
        </p:nvSpPr>
        <p:spPr>
          <a:xfrm>
            <a:off x="8771240" y="3213865"/>
            <a:ext cx="928940" cy="251772"/>
          </a:xfrm>
          <a:custGeom>
            <a:avLst/>
            <a:gdLst>
              <a:gd name="connsiteX0" fmla="*/ 0 w 888762"/>
              <a:gd name="connsiteY0" fmla="*/ 0 h 273466"/>
              <a:gd name="connsiteX1" fmla="*/ 358923 w 888762"/>
              <a:gd name="connsiteY1" fmla="*/ 188008 h 273466"/>
              <a:gd name="connsiteX2" fmla="*/ 888762 w 888762"/>
              <a:gd name="connsiteY2" fmla="*/ 273466 h 273466"/>
            </a:gdLst>
            <a:ahLst/>
            <a:cxnLst>
              <a:cxn ang="0">
                <a:pos x="connsiteX0" y="connsiteY0"/>
              </a:cxn>
              <a:cxn ang="0">
                <a:pos x="connsiteX1" y="connsiteY1"/>
              </a:cxn>
              <a:cxn ang="0">
                <a:pos x="connsiteX2" y="connsiteY2"/>
              </a:cxn>
            </a:cxnLst>
            <a:rect l="l" t="t" r="r" b="b"/>
            <a:pathLst>
              <a:path w="888762" h="273466">
                <a:moveTo>
                  <a:pt x="0" y="0"/>
                </a:moveTo>
                <a:cubicBezTo>
                  <a:pt x="105398" y="71215"/>
                  <a:pt x="210796" y="142430"/>
                  <a:pt x="358923" y="188008"/>
                </a:cubicBezTo>
                <a:cubicBezTo>
                  <a:pt x="507050" y="233586"/>
                  <a:pt x="801880" y="263496"/>
                  <a:pt x="888762" y="273466"/>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1" name="弧 97">
            <a:extLst>
              <a:ext uri="{FF2B5EF4-FFF2-40B4-BE49-F238E27FC236}">
                <a16:creationId xmlns:a16="http://schemas.microsoft.com/office/drawing/2014/main" id="{82EFF5A5-60B5-4811-BE7B-A7B099F49952}"/>
              </a:ext>
            </a:extLst>
          </p:cNvPr>
          <p:cNvSpPr/>
          <p:nvPr/>
        </p:nvSpPr>
        <p:spPr>
          <a:xfrm rot="5400000">
            <a:off x="7486464" y="2631042"/>
            <a:ext cx="551087" cy="1146807"/>
          </a:xfrm>
          <a:prstGeom prst="arc">
            <a:avLst>
              <a:gd name="adj1" fmla="val 16257045"/>
              <a:gd name="adj2" fmla="val 20400794"/>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313" name="罐形 27">
            <a:extLst>
              <a:ext uri="{FF2B5EF4-FFF2-40B4-BE49-F238E27FC236}">
                <a16:creationId xmlns:a16="http://schemas.microsoft.com/office/drawing/2014/main" id="{DD9B722D-846B-4261-9EE9-874FA762CF53}"/>
              </a:ext>
            </a:extLst>
          </p:cNvPr>
          <p:cNvSpPr/>
          <p:nvPr/>
        </p:nvSpPr>
        <p:spPr>
          <a:xfrm>
            <a:off x="8788212" y="3576309"/>
            <a:ext cx="378000" cy="774000"/>
          </a:xfrm>
          <a:prstGeom prst="can">
            <a:avLst/>
          </a:prstGeom>
          <a:solidFill>
            <a:schemeClr val="bg1"/>
          </a:solidFill>
          <a:ln w="15875">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15" name="立方体 314">
            <a:extLst>
              <a:ext uri="{FF2B5EF4-FFF2-40B4-BE49-F238E27FC236}">
                <a16:creationId xmlns:a16="http://schemas.microsoft.com/office/drawing/2014/main" id="{75E3542F-1A96-4539-9E80-4CB5722E44CC}"/>
              </a:ext>
            </a:extLst>
          </p:cNvPr>
          <p:cNvSpPr/>
          <p:nvPr/>
        </p:nvSpPr>
        <p:spPr>
          <a:xfrm>
            <a:off x="6820225" y="1768733"/>
            <a:ext cx="323762" cy="33383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316" name="立方体 315">
            <a:extLst>
              <a:ext uri="{FF2B5EF4-FFF2-40B4-BE49-F238E27FC236}">
                <a16:creationId xmlns:a16="http://schemas.microsoft.com/office/drawing/2014/main" id="{7A697EBC-CA06-43BD-8CFA-EFBC4D5D54D4}"/>
              </a:ext>
            </a:extLst>
          </p:cNvPr>
          <p:cNvSpPr/>
          <p:nvPr/>
        </p:nvSpPr>
        <p:spPr>
          <a:xfrm>
            <a:off x="7188605" y="1766338"/>
            <a:ext cx="323762" cy="333833"/>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17" name="立方体 316">
            <a:extLst>
              <a:ext uri="{FF2B5EF4-FFF2-40B4-BE49-F238E27FC236}">
                <a16:creationId xmlns:a16="http://schemas.microsoft.com/office/drawing/2014/main" id="{277EBC2F-FA9F-4D7B-9AD3-4A8A6456BA20}"/>
              </a:ext>
            </a:extLst>
          </p:cNvPr>
          <p:cNvSpPr/>
          <p:nvPr/>
        </p:nvSpPr>
        <p:spPr>
          <a:xfrm>
            <a:off x="8357941" y="1781978"/>
            <a:ext cx="323762" cy="333833"/>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238" name="直线箭头连接符 369">
            <a:extLst>
              <a:ext uri="{FF2B5EF4-FFF2-40B4-BE49-F238E27FC236}">
                <a16:creationId xmlns:a16="http://schemas.microsoft.com/office/drawing/2014/main" id="{4A8E30EF-8220-4269-9223-781A8EFF7549}"/>
              </a:ext>
            </a:extLst>
          </p:cNvPr>
          <p:cNvCxnSpPr>
            <a:cxnSpLocks/>
            <a:endCxn id="249" idx="0"/>
          </p:cNvCxnSpPr>
          <p:nvPr/>
        </p:nvCxnSpPr>
        <p:spPr>
          <a:xfrm>
            <a:off x="8431238" y="3211012"/>
            <a:ext cx="78951" cy="459004"/>
          </a:xfrm>
          <a:prstGeom prst="straightConnector1">
            <a:avLst/>
          </a:prstGeom>
          <a:ln w="31750">
            <a:solidFill>
              <a:schemeClr val="accent6">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19" name="文本框 318">
            <a:extLst>
              <a:ext uri="{FF2B5EF4-FFF2-40B4-BE49-F238E27FC236}">
                <a16:creationId xmlns:a16="http://schemas.microsoft.com/office/drawing/2014/main" id="{51D88264-E0C9-49BF-8EAE-AEF1D987A916}"/>
              </a:ext>
            </a:extLst>
          </p:cNvPr>
          <p:cNvSpPr txBox="1"/>
          <p:nvPr/>
        </p:nvSpPr>
        <p:spPr>
          <a:xfrm>
            <a:off x="6787383" y="2287905"/>
            <a:ext cx="834670" cy="321306"/>
          </a:xfrm>
          <a:prstGeom prst="rect">
            <a:avLst/>
          </a:prstGeom>
          <a:noFill/>
        </p:spPr>
        <p:txBody>
          <a:bodyPr wrap="square" rtlCol="0">
            <a:spAutoFit/>
          </a:bodyPr>
          <a:lstStyle/>
          <a:p>
            <a:pPr algn="ctr">
              <a:lnSpc>
                <a:spcPts val="1960"/>
              </a:lnSpc>
            </a:pPr>
            <a:r>
              <a:rPr lang="en-US" altLang="zh-CN" sz="1200" dirty="0">
                <a:latin typeface="微软雅黑" panose="020B0503020204020204" pitchFamily="34" charset="-122"/>
                <a:ea typeface="微软雅黑" panose="020B0503020204020204" pitchFamily="34" charset="-122"/>
              </a:rPr>
              <a:t>Step 1</a:t>
            </a:r>
            <a:endParaRPr lang="zh-CN" altLang="en-US" sz="1200" dirty="0">
              <a:latin typeface="微软雅黑" panose="020B0503020204020204" pitchFamily="34" charset="-122"/>
              <a:ea typeface="微软雅黑" panose="020B0503020204020204" pitchFamily="34" charset="-122"/>
            </a:endParaRPr>
          </a:p>
        </p:txBody>
      </p:sp>
      <p:sp>
        <p:nvSpPr>
          <p:cNvPr id="323" name="文本框 322">
            <a:extLst>
              <a:ext uri="{FF2B5EF4-FFF2-40B4-BE49-F238E27FC236}">
                <a16:creationId xmlns:a16="http://schemas.microsoft.com/office/drawing/2014/main" id="{BAEF0968-6878-4D0D-B481-1ACCC93A261E}"/>
              </a:ext>
            </a:extLst>
          </p:cNvPr>
          <p:cNvSpPr txBox="1"/>
          <p:nvPr/>
        </p:nvSpPr>
        <p:spPr>
          <a:xfrm>
            <a:off x="6905035" y="3271361"/>
            <a:ext cx="834670" cy="321306"/>
          </a:xfrm>
          <a:prstGeom prst="rect">
            <a:avLst/>
          </a:prstGeom>
          <a:noFill/>
        </p:spPr>
        <p:txBody>
          <a:bodyPr wrap="square" rtlCol="0">
            <a:spAutoFit/>
          </a:bodyPr>
          <a:lstStyle/>
          <a:p>
            <a:pPr algn="ctr">
              <a:lnSpc>
                <a:spcPts val="1960"/>
              </a:lnSpc>
            </a:pPr>
            <a:r>
              <a:rPr lang="en-US" altLang="zh-CN" sz="1200" dirty="0">
                <a:latin typeface="微软雅黑" panose="020B0503020204020204" pitchFamily="34" charset="-122"/>
                <a:ea typeface="微软雅黑" panose="020B0503020204020204" pitchFamily="34" charset="-122"/>
              </a:rPr>
              <a:t>Step 2</a:t>
            </a:r>
            <a:endParaRPr lang="zh-CN" altLang="en-US" sz="1200" dirty="0">
              <a:latin typeface="微软雅黑" panose="020B0503020204020204" pitchFamily="34" charset="-122"/>
              <a:ea typeface="微软雅黑" panose="020B0503020204020204" pitchFamily="34" charset="-122"/>
            </a:endParaRPr>
          </a:p>
        </p:txBody>
      </p:sp>
      <p:sp>
        <p:nvSpPr>
          <p:cNvPr id="324" name="文本框 323">
            <a:extLst>
              <a:ext uri="{FF2B5EF4-FFF2-40B4-BE49-F238E27FC236}">
                <a16:creationId xmlns:a16="http://schemas.microsoft.com/office/drawing/2014/main" id="{BE766510-EEFF-41BB-86B6-8F4EF78CCA79}"/>
              </a:ext>
            </a:extLst>
          </p:cNvPr>
          <p:cNvSpPr txBox="1"/>
          <p:nvPr/>
        </p:nvSpPr>
        <p:spPr>
          <a:xfrm>
            <a:off x="6738384" y="4398628"/>
            <a:ext cx="834670" cy="321306"/>
          </a:xfrm>
          <a:prstGeom prst="rect">
            <a:avLst/>
          </a:prstGeom>
          <a:noFill/>
        </p:spPr>
        <p:txBody>
          <a:bodyPr wrap="square" rtlCol="0">
            <a:spAutoFit/>
          </a:bodyPr>
          <a:lstStyle/>
          <a:p>
            <a:pPr algn="ctr">
              <a:lnSpc>
                <a:spcPts val="1960"/>
              </a:lnSpc>
            </a:pPr>
            <a:r>
              <a:rPr lang="en-US" altLang="zh-CN" sz="1200" dirty="0">
                <a:latin typeface="微软雅黑" panose="020B0503020204020204" pitchFamily="34" charset="-122"/>
                <a:ea typeface="微软雅黑" panose="020B0503020204020204" pitchFamily="34" charset="-122"/>
              </a:rPr>
              <a:t>Step 3</a:t>
            </a:r>
            <a:endParaRPr lang="zh-CN" altLang="en-US" sz="1200" dirty="0">
              <a:latin typeface="微软雅黑" panose="020B0503020204020204" pitchFamily="34" charset="-122"/>
              <a:ea typeface="微软雅黑" panose="020B0503020204020204" pitchFamily="34" charset="-122"/>
            </a:endParaRPr>
          </a:p>
        </p:txBody>
      </p:sp>
      <p:sp>
        <p:nvSpPr>
          <p:cNvPr id="325" name="立方体 324">
            <a:extLst>
              <a:ext uri="{FF2B5EF4-FFF2-40B4-BE49-F238E27FC236}">
                <a16:creationId xmlns:a16="http://schemas.microsoft.com/office/drawing/2014/main" id="{F74EAD50-E6EF-4C11-BBF3-71F31BCF315B}"/>
              </a:ext>
            </a:extLst>
          </p:cNvPr>
          <p:cNvSpPr/>
          <p:nvPr/>
        </p:nvSpPr>
        <p:spPr>
          <a:xfrm>
            <a:off x="8363769" y="3987865"/>
            <a:ext cx="323762" cy="333833"/>
          </a:xfrm>
          <a:prstGeom prst="cube">
            <a:avLst/>
          </a:prstGeom>
          <a:solidFill>
            <a:schemeClr val="accent6">
              <a:lumMod val="60000"/>
              <a:lumOff val="40000"/>
            </a:schemeClr>
          </a:solidFill>
          <a:ln w="12700">
            <a:solidFill>
              <a:schemeClr val="accent6">
                <a:lumMod val="75000"/>
              </a:schemeClr>
            </a:solidFill>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240" name="直线箭头连接符 378">
            <a:extLst>
              <a:ext uri="{FF2B5EF4-FFF2-40B4-BE49-F238E27FC236}">
                <a16:creationId xmlns:a16="http://schemas.microsoft.com/office/drawing/2014/main" id="{FC483035-B6A3-4A12-9EE3-739483A3BA24}"/>
              </a:ext>
            </a:extLst>
          </p:cNvPr>
          <p:cNvCxnSpPr>
            <a:cxnSpLocks/>
            <a:endCxn id="313" idx="0"/>
          </p:cNvCxnSpPr>
          <p:nvPr/>
        </p:nvCxnSpPr>
        <p:spPr>
          <a:xfrm>
            <a:off x="8537742" y="3194987"/>
            <a:ext cx="439470" cy="475822"/>
          </a:xfrm>
          <a:prstGeom prst="straightConnector1">
            <a:avLst/>
          </a:prstGeom>
          <a:ln w="31750">
            <a:solidFill>
              <a:schemeClr val="accent4">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6" name="直线箭头连接符 378">
            <a:extLst>
              <a:ext uri="{FF2B5EF4-FFF2-40B4-BE49-F238E27FC236}">
                <a16:creationId xmlns:a16="http://schemas.microsoft.com/office/drawing/2014/main" id="{5985DE7F-4081-483A-B933-6834F74C141C}"/>
              </a:ext>
            </a:extLst>
          </p:cNvPr>
          <p:cNvCxnSpPr>
            <a:cxnSpLocks/>
            <a:endCxn id="270" idx="1"/>
          </p:cNvCxnSpPr>
          <p:nvPr/>
        </p:nvCxnSpPr>
        <p:spPr>
          <a:xfrm flipH="1">
            <a:off x="8225362" y="4333342"/>
            <a:ext cx="753584" cy="834485"/>
          </a:xfrm>
          <a:prstGeom prst="straightConnector1">
            <a:avLst/>
          </a:prstGeom>
          <a:ln w="31750">
            <a:solidFill>
              <a:schemeClr val="accent4">
                <a:lumMod val="75000"/>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8" name="立方体 327">
            <a:extLst>
              <a:ext uri="{FF2B5EF4-FFF2-40B4-BE49-F238E27FC236}">
                <a16:creationId xmlns:a16="http://schemas.microsoft.com/office/drawing/2014/main" id="{CA9DC285-E672-4A19-AC0F-E056CDC723FD}"/>
              </a:ext>
            </a:extLst>
          </p:cNvPr>
          <p:cNvSpPr/>
          <p:nvPr/>
        </p:nvSpPr>
        <p:spPr>
          <a:xfrm>
            <a:off x="8817767" y="3984319"/>
            <a:ext cx="323762" cy="333833"/>
          </a:xfrm>
          <a:prstGeom prst="cube">
            <a:avLst/>
          </a:prstGeom>
          <a:solidFill>
            <a:schemeClr val="accent4">
              <a:lumMod val="60000"/>
              <a:lumOff val="40000"/>
            </a:schemeClr>
          </a:solidFill>
          <a:ln>
            <a:solidFill>
              <a:schemeClr val="accent4">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cxnSp>
        <p:nvCxnSpPr>
          <p:cNvPr id="331" name="直线箭头连接符 546">
            <a:extLst>
              <a:ext uri="{FF2B5EF4-FFF2-40B4-BE49-F238E27FC236}">
                <a16:creationId xmlns:a16="http://schemas.microsoft.com/office/drawing/2014/main" id="{43203658-2CC1-4D39-9428-89BD3292C64C}"/>
              </a:ext>
            </a:extLst>
          </p:cNvPr>
          <p:cNvCxnSpPr>
            <a:cxnSpLocks/>
            <a:endCxn id="249" idx="0"/>
          </p:cNvCxnSpPr>
          <p:nvPr/>
        </p:nvCxnSpPr>
        <p:spPr>
          <a:xfrm flipH="1">
            <a:off x="8510189" y="3213956"/>
            <a:ext cx="24440" cy="456060"/>
          </a:xfrm>
          <a:prstGeom prst="straightConnector1">
            <a:avLst/>
          </a:prstGeom>
          <a:ln w="31750">
            <a:solidFill>
              <a:schemeClr val="accent1">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3" name="直线箭头连接符 546">
            <a:extLst>
              <a:ext uri="{FF2B5EF4-FFF2-40B4-BE49-F238E27FC236}">
                <a16:creationId xmlns:a16="http://schemas.microsoft.com/office/drawing/2014/main" id="{D5ABC67E-F821-41B5-8960-0BD030230F4B}"/>
              </a:ext>
            </a:extLst>
          </p:cNvPr>
          <p:cNvCxnSpPr>
            <a:cxnSpLocks/>
          </p:cNvCxnSpPr>
          <p:nvPr/>
        </p:nvCxnSpPr>
        <p:spPr>
          <a:xfrm flipH="1">
            <a:off x="7088621" y="4328274"/>
            <a:ext cx="1392049" cy="814136"/>
          </a:xfrm>
          <a:prstGeom prst="straightConnector1">
            <a:avLst/>
          </a:prstGeom>
          <a:ln w="31750">
            <a:solidFill>
              <a:schemeClr val="accent1">
                <a:alpha val="5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37" name="立方体 336">
            <a:extLst>
              <a:ext uri="{FF2B5EF4-FFF2-40B4-BE49-F238E27FC236}">
                <a16:creationId xmlns:a16="http://schemas.microsoft.com/office/drawing/2014/main" id="{4387F4A7-7651-4B85-8837-B2AD5DE7FE44}"/>
              </a:ext>
            </a:extLst>
          </p:cNvPr>
          <p:cNvSpPr/>
          <p:nvPr/>
        </p:nvSpPr>
        <p:spPr>
          <a:xfrm>
            <a:off x="8359202" y="3688924"/>
            <a:ext cx="323762" cy="333833"/>
          </a:xfrm>
          <a:prstGeom prst="cube">
            <a:avLst/>
          </a:prstGeom>
          <a:solidFill>
            <a:schemeClr val="accent5">
              <a:lumMod val="60000"/>
              <a:lumOff val="40000"/>
            </a:schemeClr>
          </a:solidFill>
          <a:ln>
            <a:solidFill>
              <a:schemeClr val="accent5">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graphicFrame>
        <p:nvGraphicFramePr>
          <p:cNvPr id="338" name="表格 337">
            <a:extLst>
              <a:ext uri="{FF2B5EF4-FFF2-40B4-BE49-F238E27FC236}">
                <a16:creationId xmlns:a16="http://schemas.microsoft.com/office/drawing/2014/main" id="{C6CCB8E2-E6E6-4FBB-8CC6-856D567CD875}"/>
              </a:ext>
            </a:extLst>
          </p:cNvPr>
          <p:cNvGraphicFramePr>
            <a:graphicFrameLocks noGrp="1"/>
          </p:cNvGraphicFramePr>
          <p:nvPr>
            <p:extLst>
              <p:ext uri="{D42A27DB-BD31-4B8C-83A1-F6EECF244321}">
                <p14:modId xmlns:p14="http://schemas.microsoft.com/office/powerpoint/2010/main" val="3549289299"/>
              </p:ext>
            </p:extLst>
          </p:nvPr>
        </p:nvGraphicFramePr>
        <p:xfrm>
          <a:off x="8356083" y="2817741"/>
          <a:ext cx="396807" cy="396240"/>
        </p:xfrm>
        <a:graphic>
          <a:graphicData uri="http://schemas.openxmlformats.org/drawingml/2006/table">
            <a:tbl>
              <a:tblPr firstRow="1" bandRow="1">
                <a:tableStyleId>{5C22544A-7EE6-4342-B048-85BDC9FD1C3A}</a:tableStyleId>
              </a:tblPr>
              <a:tblGrid>
                <a:gridCol w="396807">
                  <a:extLst>
                    <a:ext uri="{9D8B030D-6E8A-4147-A177-3AD203B41FA5}">
                      <a16:colId xmlns:a16="http://schemas.microsoft.com/office/drawing/2014/main" val="1908794272"/>
                    </a:ext>
                  </a:extLst>
                </a:gridCol>
              </a:tblGrid>
              <a:tr h="257138">
                <a:tc>
                  <a:txBody>
                    <a:bodyPr/>
                    <a:lstStyle/>
                    <a:p>
                      <a:pPr algn="ctr"/>
                      <a:r>
                        <a:rPr lang="en-US" altLang="zh-CN" sz="2000" b="0" dirty="0">
                          <a:ln>
                            <a:noFill/>
                          </a:ln>
                          <a:solidFill>
                            <a:srgbClr val="FF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2000" b="0" dirty="0">
                        <a:ln>
                          <a:noFill/>
                        </a:ln>
                        <a:solidFill>
                          <a:srgbClr val="FF0000"/>
                        </a:solidFill>
                        <a:latin typeface="Arial" panose="020B0604020202020204" pitchFamily="34" charset="0"/>
                        <a:ea typeface="微软雅黑" panose="020B0503020204020204" pitchFamily="34" charset="-122"/>
                        <a:cs typeface="Arial" panose="020B0604020202020204" pitchFamily="34" charset="0"/>
                      </a:endParaRP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2941210"/>
                  </a:ext>
                </a:extLst>
              </a:tr>
            </a:tbl>
          </a:graphicData>
        </a:graphic>
      </p:graphicFrame>
      <p:sp>
        <p:nvSpPr>
          <p:cNvPr id="339" name="立方体 338">
            <a:extLst>
              <a:ext uri="{FF2B5EF4-FFF2-40B4-BE49-F238E27FC236}">
                <a16:creationId xmlns:a16="http://schemas.microsoft.com/office/drawing/2014/main" id="{36685EE7-0CBC-4031-9061-B1200086A628}"/>
              </a:ext>
            </a:extLst>
          </p:cNvPr>
          <p:cNvSpPr/>
          <p:nvPr/>
        </p:nvSpPr>
        <p:spPr>
          <a:xfrm>
            <a:off x="6982106" y="5247499"/>
            <a:ext cx="323762" cy="33383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340" name="立方体 339">
            <a:extLst>
              <a:ext uri="{FF2B5EF4-FFF2-40B4-BE49-F238E27FC236}">
                <a16:creationId xmlns:a16="http://schemas.microsoft.com/office/drawing/2014/main" id="{6D36D730-DE6B-4F96-8B69-E2344947ACDF}"/>
              </a:ext>
            </a:extLst>
          </p:cNvPr>
          <p:cNvSpPr/>
          <p:nvPr/>
        </p:nvSpPr>
        <p:spPr>
          <a:xfrm>
            <a:off x="8067067" y="5570931"/>
            <a:ext cx="323762" cy="333833"/>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41" name="立方体 340">
            <a:extLst>
              <a:ext uri="{FF2B5EF4-FFF2-40B4-BE49-F238E27FC236}">
                <a16:creationId xmlns:a16="http://schemas.microsoft.com/office/drawing/2014/main" id="{EC0FC266-1022-4E28-B10B-033D51237BBA}"/>
              </a:ext>
            </a:extLst>
          </p:cNvPr>
          <p:cNvSpPr/>
          <p:nvPr/>
        </p:nvSpPr>
        <p:spPr>
          <a:xfrm>
            <a:off x="6982106" y="5247499"/>
            <a:ext cx="323762" cy="333833"/>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354" name="立方体 353">
            <a:extLst>
              <a:ext uri="{FF2B5EF4-FFF2-40B4-BE49-F238E27FC236}">
                <a16:creationId xmlns:a16="http://schemas.microsoft.com/office/drawing/2014/main" id="{411A8823-8D66-412D-93F1-A4F7D9D562AA}"/>
              </a:ext>
            </a:extLst>
          </p:cNvPr>
          <p:cNvSpPr/>
          <p:nvPr/>
        </p:nvSpPr>
        <p:spPr>
          <a:xfrm>
            <a:off x="8750556" y="1838714"/>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55" name="文本框 354">
            <a:extLst>
              <a:ext uri="{FF2B5EF4-FFF2-40B4-BE49-F238E27FC236}">
                <a16:creationId xmlns:a16="http://schemas.microsoft.com/office/drawing/2014/main" id="{BA71B62F-B149-4770-B3D5-DD3F467C7763}"/>
              </a:ext>
            </a:extLst>
          </p:cNvPr>
          <p:cNvSpPr txBox="1"/>
          <p:nvPr/>
        </p:nvSpPr>
        <p:spPr>
          <a:xfrm>
            <a:off x="621433" y="1447139"/>
            <a:ext cx="4373083" cy="4524315"/>
          </a:xfrm>
          <a:prstGeom prst="rect">
            <a:avLst/>
          </a:prstGeom>
          <a:noFill/>
        </p:spPr>
        <p:txBody>
          <a:bodyPr wrap="square" rtlCol="0">
            <a:spAutoFit/>
          </a:bodyPr>
          <a:lstStyle/>
          <a:p>
            <a:r>
              <a:rPr lang="en-US" altLang="zh-CN" sz="2400" dirty="0"/>
              <a:t>Structure</a:t>
            </a:r>
          </a:p>
          <a:p>
            <a:pPr marL="285750" indent="-285750">
              <a:buFont typeface="Arial" panose="020B0604020202020204" pitchFamily="34" charset="0"/>
              <a:buChar char="•"/>
            </a:pPr>
            <a:r>
              <a:rPr lang="en-US" altLang="zh-CN" sz="2400" dirty="0"/>
              <a:t>Map</a:t>
            </a:r>
          </a:p>
          <a:p>
            <a:pPr marL="742950" lvl="1" indent="-285750">
              <a:buFont typeface="Arial" panose="020B0604020202020204" pitchFamily="34" charset="0"/>
              <a:buChar char="•"/>
            </a:pPr>
            <a:r>
              <a:rPr lang="en-US" altLang="zh-CN" sz="2400" dirty="0"/>
              <a:t>Step1:</a:t>
            </a:r>
            <a:r>
              <a:rPr lang="zh-CN" altLang="en-US" sz="2400" dirty="0"/>
              <a:t>      </a:t>
            </a:r>
            <a:r>
              <a:rPr lang="en-US" altLang="zh-CN" sz="2400" dirty="0"/>
              <a:t>key</a:t>
            </a:r>
            <a:r>
              <a:rPr lang="zh-CN" altLang="en-US" sz="2400" dirty="0"/>
              <a:t> </a:t>
            </a:r>
            <a:endParaRPr lang="en-US" altLang="zh-CN" sz="2400" dirty="0"/>
          </a:p>
          <a:p>
            <a:pPr lvl="4"/>
            <a:r>
              <a:rPr lang="zh-CN" altLang="en-US" sz="2400" dirty="0"/>
              <a:t>↓ </a:t>
            </a:r>
            <a:endParaRPr lang="en-US" altLang="zh-CN" sz="2400" dirty="0"/>
          </a:p>
          <a:p>
            <a:pPr lvl="4"/>
            <a:r>
              <a:rPr lang="en-US" altLang="zh-CN" sz="2400" dirty="0"/>
              <a:t>cell </a:t>
            </a:r>
          </a:p>
          <a:p>
            <a:pPr marL="742950" lvl="1" indent="-285750">
              <a:buFont typeface="Arial" panose="020B0604020202020204" pitchFamily="34" charset="0"/>
              <a:buChar char="•"/>
            </a:pPr>
            <a:r>
              <a:rPr lang="en-US" altLang="zh-CN" sz="2400" dirty="0"/>
              <a:t>Step2:</a:t>
            </a:r>
            <a:r>
              <a:rPr lang="zh-CN" altLang="en-US" sz="2400" dirty="0"/>
              <a:t> </a:t>
            </a:r>
            <a:r>
              <a:rPr lang="en-US" altLang="zh-CN" sz="2400" dirty="0"/>
              <a:t>key + cell </a:t>
            </a:r>
          </a:p>
          <a:p>
            <a:pPr lvl="1"/>
            <a:r>
              <a:rPr lang="en-US" altLang="zh-CN" sz="2400" dirty="0"/>
              <a:t> 		</a:t>
            </a:r>
            <a:r>
              <a:rPr lang="zh-CN" altLang="en-US" sz="2400" dirty="0"/>
              <a:t>↓ </a:t>
            </a:r>
            <a:endParaRPr lang="en-US" altLang="zh-CN" sz="2400" dirty="0"/>
          </a:p>
          <a:p>
            <a:pPr lvl="1"/>
            <a:r>
              <a:rPr lang="en-US" altLang="zh-CN" sz="2400" dirty="0"/>
              <a:t>              virtual bucket </a:t>
            </a:r>
          </a:p>
          <a:p>
            <a:pPr marL="285750" indent="-285750">
              <a:buFont typeface="Arial" panose="020B0604020202020204" pitchFamily="34" charset="0"/>
              <a:buChar char="•"/>
            </a:pPr>
            <a:r>
              <a:rPr lang="en-US" altLang="zh-CN" sz="2400" dirty="0"/>
              <a:t>Embed</a:t>
            </a:r>
          </a:p>
          <a:p>
            <a:pPr marL="742950" lvl="1" indent="-285750">
              <a:buFont typeface="Arial" panose="020B0604020202020204" pitchFamily="34" charset="0"/>
              <a:buChar char="•"/>
            </a:pPr>
            <a:r>
              <a:rPr lang="en-US" altLang="zh-CN" sz="2400" dirty="0"/>
              <a:t>Step3:</a:t>
            </a:r>
            <a:r>
              <a:rPr lang="zh-CN" altLang="en-US" sz="2400" dirty="0"/>
              <a:t> </a:t>
            </a:r>
            <a:r>
              <a:rPr lang="en-US" altLang="zh-CN" sz="2400" dirty="0"/>
              <a:t>virtual bucket</a:t>
            </a:r>
          </a:p>
          <a:p>
            <a:pPr lvl="1"/>
            <a:r>
              <a:rPr lang="en-US" altLang="zh-CN" sz="2400" dirty="0"/>
              <a:t> 		</a:t>
            </a:r>
            <a:r>
              <a:rPr lang="zh-CN" altLang="en-US" sz="2400" dirty="0"/>
              <a:t>↓</a:t>
            </a:r>
            <a:endParaRPr lang="en-US" altLang="zh-CN" sz="2400" dirty="0"/>
          </a:p>
          <a:p>
            <a:pPr lvl="2"/>
            <a:r>
              <a:rPr lang="en-US" altLang="zh-CN" sz="2400" dirty="0"/>
              <a:t>          real bucket</a:t>
            </a:r>
          </a:p>
        </p:txBody>
      </p:sp>
      <p:sp>
        <p:nvSpPr>
          <p:cNvPr id="75" name="文本框 74">
            <a:extLst>
              <a:ext uri="{FF2B5EF4-FFF2-40B4-BE49-F238E27FC236}">
                <a16:creationId xmlns:a16="http://schemas.microsoft.com/office/drawing/2014/main" id="{4E4BD042-D68C-4D21-9DA7-3A97EA4991C2}"/>
              </a:ext>
            </a:extLst>
          </p:cNvPr>
          <p:cNvSpPr txBox="1"/>
          <p:nvPr/>
        </p:nvSpPr>
        <p:spPr>
          <a:xfrm>
            <a:off x="10171128" y="3652931"/>
            <a:ext cx="1197280" cy="577787"/>
          </a:xfrm>
          <a:prstGeom prst="rect">
            <a:avLst/>
          </a:prstGeom>
          <a:noFill/>
        </p:spPr>
        <p:txBody>
          <a:bodyPr wrap="square" rtlCol="0">
            <a:spAutoFit/>
          </a:bodyPr>
          <a:lstStyle/>
          <a:p>
            <a:pPr algn="ctr">
              <a:lnSpc>
                <a:spcPts val="1960"/>
              </a:lnSpc>
            </a:pPr>
            <a:r>
              <a:rPr lang="en-US" altLang="zh-CN" sz="1200" dirty="0">
                <a:latin typeface="微软雅黑" panose="020B0503020204020204" pitchFamily="34" charset="-122"/>
                <a:ea typeface="微软雅黑" panose="020B0503020204020204" pitchFamily="34" charset="-122"/>
              </a:rPr>
              <a:t>Virtual Table for each cell</a:t>
            </a:r>
            <a:endParaRPr lang="zh-CN" altLang="en-US" sz="12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7335804"/>
      </p:ext>
    </p:extLst>
  </p:cSld>
  <p:clrMapOvr>
    <a:masterClrMapping/>
  </p:clrMapOvr>
  <p:transition spd="med" advTm="239576">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wipe(up)">
                                      <p:cBhvr>
                                        <p:cTn id="7" dur="500"/>
                                        <p:tgtEl>
                                          <p:spTgt spid="23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19"/>
                                        </p:tgtEl>
                                        <p:attrNameLst>
                                          <p:attrName>style.visibility</p:attrName>
                                        </p:attrNameLst>
                                      </p:cBhvr>
                                      <p:to>
                                        <p:strVal val="visible"/>
                                      </p:to>
                                    </p:set>
                                    <p:animEffect transition="in" filter="wipe(up)">
                                      <p:cBhvr>
                                        <p:cTn id="10" dur="500"/>
                                        <p:tgtEl>
                                          <p:spTgt spid="319"/>
                                        </p:tgtEl>
                                      </p:cBhvr>
                                    </p:animEffect>
                                  </p:childTnLst>
                                </p:cTn>
                              </p:par>
                              <p:par>
                                <p:cTn id="11" presetID="22" presetClass="entr" presetSubtype="1" fill="hold" nodeType="withEffect">
                                  <p:stCondLst>
                                    <p:cond delay="0"/>
                                  </p:stCondLst>
                                  <p:childTnLst>
                                    <p:set>
                                      <p:cBhvr>
                                        <p:cTn id="12" dur="1" fill="hold">
                                          <p:stCondLst>
                                            <p:cond delay="0"/>
                                          </p:stCondLst>
                                        </p:cTn>
                                        <p:tgtEl>
                                          <p:spTgt spid="238"/>
                                        </p:tgtEl>
                                        <p:attrNameLst>
                                          <p:attrName>style.visibility</p:attrName>
                                        </p:attrNameLst>
                                      </p:cBhvr>
                                      <p:to>
                                        <p:strVal val="visible"/>
                                      </p:to>
                                    </p:set>
                                    <p:animEffect transition="in" filter="wipe(up)">
                                      <p:cBhvr>
                                        <p:cTn id="13" dur="500"/>
                                        <p:tgtEl>
                                          <p:spTgt spid="23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23"/>
                                        </p:tgtEl>
                                        <p:attrNameLst>
                                          <p:attrName>style.visibility</p:attrName>
                                        </p:attrNameLst>
                                      </p:cBhvr>
                                      <p:to>
                                        <p:strVal val="visible"/>
                                      </p:to>
                                    </p:set>
                                    <p:animEffect transition="in" filter="wipe(up)">
                                      <p:cBhvr>
                                        <p:cTn id="16" dur="500"/>
                                        <p:tgtEl>
                                          <p:spTgt spid="323"/>
                                        </p:tgtEl>
                                      </p:cBhvr>
                                    </p:animEffect>
                                  </p:childTnLst>
                                </p:cTn>
                              </p:par>
                              <p:par>
                                <p:cTn id="17" presetID="22" presetClass="entr" presetSubtype="1" fill="hold" nodeType="withEffect">
                                  <p:stCondLst>
                                    <p:cond delay="0"/>
                                  </p:stCondLst>
                                  <p:childTnLst>
                                    <p:set>
                                      <p:cBhvr>
                                        <p:cTn id="18" dur="1" fill="hold">
                                          <p:stCondLst>
                                            <p:cond delay="0"/>
                                          </p:stCondLst>
                                        </p:cTn>
                                        <p:tgtEl>
                                          <p:spTgt spid="277"/>
                                        </p:tgtEl>
                                        <p:attrNameLst>
                                          <p:attrName>style.visibility</p:attrName>
                                        </p:attrNameLst>
                                      </p:cBhvr>
                                      <p:to>
                                        <p:strVal val="visible"/>
                                      </p:to>
                                    </p:set>
                                    <p:animEffect transition="in" filter="wipe(up)">
                                      <p:cBhvr>
                                        <p:cTn id="19" dur="500"/>
                                        <p:tgtEl>
                                          <p:spTgt spid="277"/>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24"/>
                                        </p:tgtEl>
                                        <p:attrNameLst>
                                          <p:attrName>style.visibility</p:attrName>
                                        </p:attrNameLst>
                                      </p:cBhvr>
                                      <p:to>
                                        <p:strVal val="visible"/>
                                      </p:to>
                                    </p:set>
                                    <p:animEffect transition="in" filter="wipe(up)">
                                      <p:cBhvr>
                                        <p:cTn id="22" dur="500"/>
                                        <p:tgtEl>
                                          <p:spTgt spid="324"/>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143 0.00254 L 0.00143 0.00277 C 0.00143 0.00694 0.00143 0.01134 0.00169 0.01574 C 0.00182 0.01689 0.00208 0.01805 0.00221 0.01921 C 0.00247 0.02083 0.00247 0.02222 0.00273 0.02384 C 0.00299 0.02546 0.00286 0.02801 0.00377 0.02916 L 0.00677 0.03263 C 0.00729 0.03333 0.00768 0.03402 0.0082 0.03449 L 0.00976 0.03541 C 0.01067 0.03657 0.0138 0.0412 0.01458 0.04143 C 0.0151 0.04189 0.01562 0.04189 0.01614 0.04236 C 0.01666 0.04282 0.01705 0.04375 0.01757 0.04421 C 0.01979 0.04583 0.02057 0.04583 0.02265 0.04676 C 0.02304 0.04722 0.02356 0.04745 0.02408 0.04768 C 0.02565 0.04838 0.02734 0.04861 0.0289 0.04953 C 0.02942 0.04976 0.02994 0.05023 0.03047 0.05046 C 0.03151 0.05092 0.03242 0.05092 0.03346 0.05138 C 0.03398 0.05138 0.03632 0.05254 0.03685 0.05301 C 0.04023 0.05625 0.03632 0.05393 0.04036 0.05578 C 0.04127 0.05694 0.04218 0.05879 0.04336 0.05926 C 0.04401 0.05949 0.04609 0.06041 0.04687 0.06111 C 0.04739 0.06157 0.04778 0.0625 0.0483 0.06296 C 0.05234 0.06643 0.04661 0.05995 0.05169 0.06551 L 0.05625 0.07083 C 0.05664 0.07152 0.05716 0.07222 0.05768 0.07268 C 0.05833 0.07314 0.05911 0.07384 0.05976 0.07453 C 0.06015 0.075 0.06054 0.07569 0.06106 0.07615 C 0.06237 0.07754 0.0638 0.07824 0.0651 0.07986 C 0.06562 0.08032 0.06601 0.08101 0.06653 0.08148 C 0.0707 0.08518 0.06484 0.0787 0.07005 0.08426 C 0.07109 0.08518 0.07187 0.0868 0.07291 0.08773 L 0.0789 0.09305 L 0.08099 0.0949 C 0.08164 0.09537 0.08229 0.09629 0.08294 0.09652 C 0.08346 0.09699 0.08385 0.09722 0.08424 0.09745 C 0.08502 0.09791 0.08567 0.09791 0.08632 0.09838 C 0.08698 0.09884 0.08763 0.09976 0.08828 0.10023 C 0.08932 0.10092 0.09023 0.10138 0.09127 0.10208 C 0.09192 0.10231 0.0927 0.10254 0.09336 0.10277 C 0.09401 0.10324 0.09466 0.10416 0.09518 0.10463 C 0.09583 0.10509 0.09648 0.10509 0.09713 0.10555 L 0.10169 0.1081 C 0.10221 0.10856 0.1026 0.10879 0.10312 0.10902 C 0.10455 0.10949 0.10742 0.11041 0.10859 0.1118 C 0.10898 0.11226 0.1095 0.11296 0.11002 0.11342 C 0.11237 0.11597 0.11172 0.11435 0.11354 0.11805 C 0.11458 0.12037 0.11614 0.12453 0.11705 0.12685 C 0.11731 0.12777 0.11783 0.12847 0.1181 0.12963 C 0.11823 0.13032 0.11836 0.13125 0.11849 0.13217 C 0.11875 0.13472 0.11914 0.13773 0.1194 0.14027 C 0.11953 0.14189 0.11966 0.14375 0.11992 0.1456 C 0.12044 0.14976 0.12057 0.14884 0.12096 0.15347 C 0.12109 0.15648 0.12122 0.15949 0.12135 0.1625 C 0.12161 0.16481 0.12174 0.16713 0.12187 0.16944 C 0.122 0.17083 0.12226 0.17176 0.12239 0.17314 C 0.12265 0.17546 0.12265 0.17777 0.12291 0.18009 C 0.12304 0.18171 0.1233 0.1831 0.12343 0.18472 C 0.12356 0.18726 0.12369 0.19004 0.12395 0.19259 C 0.12408 0.20694 0.12408 0.22106 0.12435 0.23518 C 0.12448 0.23657 0.12474 0.23773 0.12487 0.23888 C 0.12617 0.25115 0.12474 0.24629 0.12695 0.25208 C 0.12708 0.25347 0.12721 0.25463 0.12734 0.25578 C 0.1276 0.25694 0.12812 0.2581 0.12838 0.25926 C 0.12864 0.26064 0.12864 0.26226 0.1289 0.26365 C 0.12903 0.26458 0.12929 0.26551 0.12942 0.26643 C 0.13047 0.2743 0.12916 0.2662 0.13047 0.27268 C 0.1302 0.27824 0.1302 0.28379 0.12994 0.28958 C 0.12981 0.29051 0.12955 0.2912 0.12942 0.29213 C 0.12786 0.30162 0.13033 0.28842 0.12786 0.30115 C 0.12773 0.30185 0.1276 0.30277 0.12734 0.3037 C 0.12591 0.30902 0.12669 0.30601 0.12539 0.3125 C 0.12435 0.32546 0.12565 0.31365 0.12395 0.32245 C 0.12252 0.32893 0.12317 0.32731 0.12239 0.3331 C 0.12226 0.33402 0.12213 0.33472 0.12187 0.33564 C 0.12304 0.34189 0.12369 0.34305 0.12239 0.35092 C 0.12226 0.35185 0.12135 0.35208 0.12096 0.35254 C 0.11666 0.3581 0.12096 0.35277 0.11757 0.35694 C 0.1151 0.36365 0.11823 0.35555 0.11497 0.3625 C 0.11289 0.36689 0.11523 0.36365 0.1125 0.36689 C 0.11132 0.3699 0.11106 0.37152 0.10859 0.37314 C 0.10807 0.37338 0.10755 0.37338 0.10703 0.37384 C 0.10612 0.375 0.1052 0.37662 0.10416 0.37754 C 0.10286 0.3787 0.10156 0.38032 0.10013 0.38101 C 0.09961 0.38125 0.09908 0.38148 0.09869 0.38194 C 0.09817 0.3824 0.09765 0.3831 0.09713 0.38379 C 0.09583 0.38495 0.09466 0.38634 0.09336 0.38726 C 0.09283 0.3875 0.09231 0.38773 0.09179 0.38819 C 0.09127 0.38865 0.09088 0.38935 0.09036 0.39004 C 0.08984 0.39027 0.08932 0.39051 0.0888 0.39074 C 0.08828 0.3912 0.08789 0.39213 0.08737 0.39259 C 0.08685 0.39305 0.08632 0.39305 0.0858 0.39351 C 0.08268 0.39629 0.08606 0.39398 0.08294 0.39791 C 0.08255 0.39838 0.0819 0.39838 0.08138 0.39884 C 0.08033 0.39976 0.07955 0.40162 0.07838 0.40231 C 0.07669 0.40347 0.07669 0.40324 0.075 0.40509 C 0.07448 0.40555 0.07395 0.40625 0.07343 0.40671 C 0.07278 0.4074 0.07213 0.40787 0.07161 0.40856 C 0.07109 0.40902 0.07057 0.40995 0.07005 0.41041 C 0.06914 0.41111 0.0681 0.41157 0.06705 0.41226 L 0.06562 0.41296 C 0.0651 0.41342 0.06458 0.41365 0.06406 0.41388 L 0.06211 0.41481 C 0.06158 0.41551 0.06106 0.4162 0.06054 0.41666 C 0.06015 0.41713 0.05963 0.41713 0.05924 0.41759 C 0.05781 0.41851 0.0569 0.41944 0.05573 0.42106 C 0.05429 0.42268 0.05325 0.425 0.05169 0.42638 C 0.05104 0.42708 0.05026 0.42731 0.04974 0.42824 C 0.04661 0.43217 0.05013 0.43009 0.04635 0.43171 C 0.04583 0.4324 0.04531 0.43287 0.04479 0.43356 C 0.04414 0.43426 0.04362 0.43541 0.04283 0.43611 C 0.04231 0.43657 0.04179 0.43657 0.04127 0.43703 C 0.04023 0.43819 0.03945 0.43981 0.03828 0.44051 C 0.03685 0.44143 0.03645 0.44166 0.03502 0.44328 C 0.03398 0.44444 0.03294 0.4456 0.03203 0.44676 L 0.03047 0.44861 C 0.02994 0.44907 0.02942 0.44953 0.0289 0.45046 C 0.02799 0.45208 0.02708 0.45439 0.02591 0.45578 C 0.02552 0.45625 0.02487 0.45671 0.02461 0.4574 C 0.0194 0.46551 0.02356 0.46064 0.02005 0.46458 L 0.0181 0.4699 C 0.0177 0.47083 0.01757 0.47176 0.01705 0.47268 L 0.01562 0.47523 L 0.01354 0.48588 C 0.01341 0.4868 0.01315 0.48773 0.01315 0.48865 L 0.01315 0.50625 L 0.01354 0.50463 " pathEditMode="relative" rAng="0" ptsTypes="AAAAAAAAAAAAAAAAAAAAAAAAAAAAAAAAAAAAAAAAAAAAAAAAAAAAAAAAAAAAAAAAAAAAAAAAAAAAAAAAAAAAAAAAAAAAAAAAAAAAAAAAAAAAAAAAAAAAAAAAAAAAAA">
                                      <p:cBhvr>
                                        <p:cTn id="26" dur="2000" fill="hold"/>
                                        <p:tgtEl>
                                          <p:spTgt spid="315"/>
                                        </p:tgtEl>
                                        <p:attrNameLst>
                                          <p:attrName>ppt_x</p:attrName>
                                          <p:attrName>ppt_y</p:attrName>
                                        </p:attrNameLst>
                                      </p:cBhvr>
                                      <p:rCtr x="6445" y="25185"/>
                                    </p:animMotion>
                                  </p:childTnLst>
                                </p:cTn>
                              </p:par>
                              <p:par>
                                <p:cTn id="27" presetID="1" presetClass="entr" presetSubtype="0" fill="hold" grpId="1" nodeType="withEffect">
                                  <p:stCondLst>
                                    <p:cond delay="0"/>
                                  </p:stCondLst>
                                  <p:childTnLst>
                                    <p:set>
                                      <p:cBhvr>
                                        <p:cTn id="28" dur="1" fill="hold">
                                          <p:stCondLst>
                                            <p:cond delay="0"/>
                                          </p:stCondLst>
                                        </p:cTn>
                                        <p:tgtEl>
                                          <p:spTgt spid="3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39"/>
                                        </p:tgtEl>
                                        <p:attrNameLst>
                                          <p:attrName>style.visibility</p:attrName>
                                        </p:attrNameLst>
                                      </p:cBhvr>
                                      <p:to>
                                        <p:strVal val="visible"/>
                                      </p:to>
                                    </p:set>
                                    <p:animEffect transition="in" filter="wipe(up)">
                                      <p:cBhvr>
                                        <p:cTn id="33" dur="500"/>
                                        <p:tgtEl>
                                          <p:spTgt spid="239"/>
                                        </p:tgtEl>
                                      </p:cBhvr>
                                    </p:animEffect>
                                  </p:childTnLst>
                                </p:cTn>
                              </p:par>
                              <p:par>
                                <p:cTn id="34" presetID="22" presetClass="entr" presetSubtype="1" fill="hold" nodeType="withEffect">
                                  <p:stCondLst>
                                    <p:cond delay="0"/>
                                  </p:stCondLst>
                                  <p:childTnLst>
                                    <p:set>
                                      <p:cBhvr>
                                        <p:cTn id="35" dur="1" fill="hold">
                                          <p:stCondLst>
                                            <p:cond delay="0"/>
                                          </p:stCondLst>
                                        </p:cTn>
                                        <p:tgtEl>
                                          <p:spTgt spid="240"/>
                                        </p:tgtEl>
                                        <p:attrNameLst>
                                          <p:attrName>style.visibility</p:attrName>
                                        </p:attrNameLst>
                                      </p:cBhvr>
                                      <p:to>
                                        <p:strVal val="visible"/>
                                      </p:to>
                                    </p:set>
                                    <p:animEffect transition="in" filter="wipe(up)">
                                      <p:cBhvr>
                                        <p:cTn id="36" dur="500"/>
                                        <p:tgtEl>
                                          <p:spTgt spid="240"/>
                                        </p:tgtEl>
                                      </p:cBhvr>
                                    </p:animEffect>
                                  </p:childTnLst>
                                </p:cTn>
                              </p:par>
                              <p:par>
                                <p:cTn id="37" presetID="22" presetClass="entr" presetSubtype="1" fill="hold" nodeType="withEffect">
                                  <p:stCondLst>
                                    <p:cond delay="0"/>
                                  </p:stCondLst>
                                  <p:childTnLst>
                                    <p:set>
                                      <p:cBhvr>
                                        <p:cTn id="38" dur="1" fill="hold">
                                          <p:stCondLst>
                                            <p:cond delay="0"/>
                                          </p:stCondLst>
                                        </p:cTn>
                                        <p:tgtEl>
                                          <p:spTgt spid="326"/>
                                        </p:tgtEl>
                                        <p:attrNameLst>
                                          <p:attrName>style.visibility</p:attrName>
                                        </p:attrNameLst>
                                      </p:cBhvr>
                                      <p:to>
                                        <p:strVal val="visible"/>
                                      </p:to>
                                    </p:set>
                                    <p:animEffect transition="in" filter="wipe(up)">
                                      <p:cBhvr>
                                        <p:cTn id="39" dur="500"/>
                                        <p:tgtEl>
                                          <p:spTgt spid="326"/>
                                        </p:tgtEl>
                                      </p:cBhvr>
                                    </p:animEffec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grpId="0" nodeType="clickEffect">
                                  <p:stCondLst>
                                    <p:cond delay="0"/>
                                  </p:stCondLst>
                                  <p:childTnLst>
                                    <p:animMotion origin="layout" path="M 0.00209 -0.00277 L 0.00209 -0.00254 C 0.00222 0.0007 0.00222 0.00463 0.00248 0.00834 C 0.00274 0.01135 0.00352 0.01366 0.00404 0.01621 C 0.00417 0.01713 0.0043 0.01806 0.00456 0.01899 C 0.00482 0.01991 0.00521 0.02061 0.00547 0.02153 C 0.00599 0.02315 0.00678 0.02639 0.00756 0.02778 C 0.00795 0.02848 0.00847 0.02894 0.00899 0.02963 C 0.00964 0.03102 0.01094 0.0345 0.01159 0.03542 C 0.01198 0.03635 0.0125 0.03658 0.01303 0.03727 C 0.02097 0.04746 0.00951 0.03334 0.01706 0.04167 C 0.01771 0.0426 0.01836 0.04375 0.01902 0.04445 C 0.02032 0.04584 0.02175 0.04653 0.02305 0.04792 C 0.02357 0.04862 0.02396 0.04931 0.02448 0.04977 C 0.025 0.05024 0.02553 0.05024 0.02605 0.0507 C 0.02709 0.05139 0.028 0.05301 0.02904 0.05394 C 0.02982 0.05463 0.03073 0.0551 0.03152 0.05579 C 0.03217 0.05625 0.03282 0.05695 0.0336 0.05741 C 0.03425 0.05787 0.0349 0.05787 0.03555 0.05834 C 0.03659 0.05926 0.0375 0.06019 0.03855 0.06112 C 0.03933 0.06181 0.04024 0.06204 0.04102 0.06297 C 0.04206 0.06389 0.04297 0.06551 0.04402 0.06644 C 0.04467 0.0669 0.04545 0.0676 0.0461 0.06829 C 0.04896 0.07107 0.04714 0.06991 0.04961 0.07246 C 0.05027 0.07315 0.05092 0.07362 0.05157 0.07408 C 0.05235 0.07477 0.05326 0.075 0.05404 0.07593 C 0.06081 0.0838 0.05612 0.08102 0.06055 0.08311 C 0.06667 0.09005 0.06042 0.08334 0.06654 0.08912 C 0.06706 0.08959 0.06758 0.09028 0.0681 0.09075 C 0.06941 0.09213 0.07084 0.09283 0.07214 0.09445 C 0.07305 0.09561 0.07422 0.09653 0.07513 0.09792 C 0.07553 0.09885 0.07605 0.09977 0.07657 0.1007 C 0.07982 0.10487 0.07943 0.1044 0.08204 0.10579 C 0.08282 0.10695 0.08334 0.10834 0.08412 0.10926 C 0.08464 0.11019 0.08555 0.11019 0.08607 0.11112 C 0.08881 0.11528 0.08646 0.11343 0.08855 0.11737 C 0.0892 0.11829 0.08998 0.11899 0.09063 0.11991 C 0.09076 0.12084 0.09076 0.12176 0.09115 0.12269 C 0.09193 0.12431 0.09336 0.1257 0.09415 0.12778 L 0.09506 0.13033 C 0.09532 0.13195 0.09519 0.13357 0.09558 0.13473 C 0.0961 0.13612 0.09701 0.13635 0.09766 0.1375 C 0.09805 0.13843 0.09818 0.14005 0.09857 0.14098 C 0.09974 0.14329 0.10157 0.14514 0.10261 0.14792 L 0.10456 0.15325 C 0.1056 0.15602 0.10586 0.15625 0.10665 0.1595 C 0.10782 0.16436 0.10638 0.15973 0.10756 0.16551 C 0.10782 0.16667 0.10834 0.16783 0.1086 0.16899 C 0.10899 0.172 0.10912 0.17408 0.10964 0.17709 C 0.10977 0.17801 0.1099 0.17871 0.11016 0.1794 C 0.11042 0.18079 0.11081 0.18172 0.11107 0.18311 C 0.11133 0.1838 0.11133 0.18496 0.11159 0.18565 C 0.11198 0.18704 0.11263 0.18797 0.11316 0.18936 C 0.11394 0.19399 0.11394 0.19422 0.11511 0.19792 C 0.11563 0.19931 0.11615 0.2007 0.11667 0.20232 C 0.11706 0.20417 0.11732 0.20579 0.11758 0.20764 C 0.11784 0.2088 0.11784 0.21019 0.1181 0.21135 C 0.11836 0.21227 0.11875 0.21297 0.11915 0.21389 C 0.11993 0.21621 0.12058 0.21899 0.1211 0.22176 C 0.12136 0.22246 0.12149 0.22338 0.12162 0.22431 C 0.12175 0.22547 0.12175 0.22686 0.12214 0.22801 C 0.12396 0.2345 0.12357 0.23149 0.12566 0.23565 C 0.12605 0.23658 0.12618 0.2375 0.12657 0.23843 C 0.12709 0.23936 0.12774 0.24005 0.12813 0.24098 C 0.12891 0.2426 0.12943 0.24468 0.13008 0.2463 C 0.1306 0.24746 0.13125 0.24862 0.13165 0.25 C 0.13204 0.25116 0.1323 0.25255 0.13269 0.25417 C 0.13295 0.25533 0.13321 0.25649 0.1336 0.25764 C 0.13399 0.25857 0.13438 0.25926 0.13464 0.26042 C 0.1349 0.26112 0.1349 0.26227 0.13516 0.26297 C 0.13542 0.26389 0.13581 0.26482 0.13607 0.26575 C 0.13685 0.26829 0.13659 0.26945 0.13711 0.27246 C 0.13737 0.27385 0.13777 0.275 0.13816 0.27616 C 0.13829 0.27778 0.13842 0.27963 0.13868 0.28149 C 0.13881 0.28264 0.1392 0.2838 0.1392 0.28496 C 0.1392 0.29051 0.1392 0.30649 0.13816 0.31575 C 0.13803 0.31667 0.13777 0.31737 0.13763 0.31829 C 0.1375 0.32223 0.13737 0.3257 0.13711 0.32963 C 0.13698 0.33102 0.13672 0.33264 0.13659 0.33403 C 0.1362 0.34028 0.13633 0.3426 0.13568 0.34815 C 0.13555 0.34908 0.13529 0.34977 0.13516 0.3507 C 0.13477 0.35371 0.13464 0.3588 0.1336 0.36112 L 0.13165 0.36644 C 0.13125 0.36737 0.13099 0.36852 0.1306 0.36922 C 0.13008 0.37014 0.12956 0.37084 0.12917 0.37176 C 0.12839 0.37362 0.12774 0.37547 0.12709 0.37709 C 0.12631 0.37917 0.12553 0.38125 0.12461 0.38311 C 0.12422 0.38403 0.12357 0.38496 0.12318 0.38588 C 0.12201 0.39213 0.1237 0.38473 0.12058 0.39028 C 0.11355 0.40255 0.12435 0.38774 0.11706 0.39723 C 0.11615 0.40255 0.11693 0.39908 0.11316 0.40602 C 0.1125 0.40718 0.11185 0.40857 0.11107 0.4095 C 0.11055 0.41019 0.11003 0.41065 0.10964 0.41135 C 0.10899 0.4125 0.10873 0.41366 0.10808 0.41482 C 0.10743 0.41575 0.10638 0.41621 0.1056 0.41737 C 0.1043 0.41922 0.10326 0.42153 0.10209 0.42362 C 0.10157 0.42454 0.10118 0.42547 0.10066 0.42616 C 0.09987 0.42709 0.09922 0.42801 0.09857 0.42894 C 0.09805 0.42963 0.09766 0.43079 0.09714 0.43125 C 0.09584 0.43334 0.09441 0.43496 0.0931 0.43681 C 0.09245 0.4375 0.09154 0.4382 0.09115 0.43936 C 0.08855 0.44607 0.0918 0.43797 0.08855 0.44468 C 0.08816 0.44561 0.08803 0.44653 0.08763 0.44746 C 0.08555 0.45139 0.08672 0.44862 0.08464 0.45162 C 0.08399 0.45232 0.0836 0.45325 0.08308 0.45417 C 0.08269 0.4551 0.08243 0.45602 0.08204 0.45695 C 0.08112 0.4588 0.07982 0.46019 0.07904 0.46227 L 0.07709 0.4676 C 0.0767 0.46829 0.07657 0.46922 0.07605 0.46991 L 0.07461 0.47269 C 0.07422 0.47454 0.07422 0.47639 0.07357 0.47801 C 0.07201 0.48218 0.07279 0.47963 0.07162 0.48588 C 0.07136 0.48658 0.07123 0.4875 0.0711 0.48843 L 0.07006 0.49746 C 0.07045 0.50394 0.07097 0.51065 0.0711 0.5176 C 0.07136 0.52686 0.07097 0.53311 0.07214 0.54121 C 0.07227 0.5419 0.0724 0.54283 0.07253 0.54375 C 0.07305 0.55672 0.07305 0.55209 0.07305 0.55811 L 0.07253 0.55718 " pathEditMode="relative" rAng="0" ptsTypes="AAAAAAAAAAAAAAAAAAAAAAAAAAAAAAAAAAAAAAAAAAAAAAAAAAAAAAAAAAAAAAAAAAAAAAAAAAAAAAAAAAAAAAAAAAAAAAAAAAAAAAAAAAAAAAAAAAAAAAA">
                                      <p:cBhvr>
                                        <p:cTn id="43" dur="2000" fill="hold"/>
                                        <p:tgtEl>
                                          <p:spTgt spid="316"/>
                                        </p:tgtEl>
                                        <p:attrNameLst>
                                          <p:attrName>ppt_x</p:attrName>
                                          <p:attrName>ppt_y</p:attrName>
                                        </p:attrNameLst>
                                      </p:cBhvr>
                                      <p:rCtr x="6849" y="28032"/>
                                    </p:animMotion>
                                  </p:childTnLst>
                                </p:cTn>
                              </p:par>
                              <p:par>
                                <p:cTn id="44" presetID="1" presetClass="entr" presetSubtype="0" fill="hold" grpId="0" nodeType="withEffect">
                                  <p:stCondLst>
                                    <p:cond delay="0"/>
                                  </p:stCondLst>
                                  <p:childTnLst>
                                    <p:set>
                                      <p:cBhvr>
                                        <p:cTn id="45" dur="1" fill="hold">
                                          <p:stCondLst>
                                            <p:cond delay="0"/>
                                          </p:stCondLst>
                                        </p:cTn>
                                        <p:tgtEl>
                                          <p:spTgt spid="32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278"/>
                                        </p:tgtEl>
                                        <p:attrNameLst>
                                          <p:attrName>style.visibility</p:attrName>
                                        </p:attrNameLst>
                                      </p:cBhvr>
                                      <p:to>
                                        <p:strVal val="visible"/>
                                      </p:to>
                                    </p:set>
                                    <p:animEffect transition="in" filter="wipe(up)">
                                      <p:cBhvr>
                                        <p:cTn id="50" dur="500"/>
                                        <p:tgtEl>
                                          <p:spTgt spid="278"/>
                                        </p:tgtEl>
                                      </p:cBhvr>
                                    </p:animEffect>
                                  </p:childTnLst>
                                </p:cTn>
                              </p:par>
                              <p:par>
                                <p:cTn id="51" presetID="22" presetClass="entr" presetSubtype="1" fill="hold" nodeType="withEffect">
                                  <p:stCondLst>
                                    <p:cond delay="0"/>
                                  </p:stCondLst>
                                  <p:childTnLst>
                                    <p:set>
                                      <p:cBhvr>
                                        <p:cTn id="52" dur="1" fill="hold">
                                          <p:stCondLst>
                                            <p:cond delay="0"/>
                                          </p:stCondLst>
                                        </p:cTn>
                                        <p:tgtEl>
                                          <p:spTgt spid="331"/>
                                        </p:tgtEl>
                                        <p:attrNameLst>
                                          <p:attrName>style.visibility</p:attrName>
                                        </p:attrNameLst>
                                      </p:cBhvr>
                                      <p:to>
                                        <p:strVal val="visible"/>
                                      </p:to>
                                    </p:set>
                                    <p:animEffect transition="in" filter="wipe(up)">
                                      <p:cBhvr>
                                        <p:cTn id="53" dur="500"/>
                                        <p:tgtEl>
                                          <p:spTgt spid="331"/>
                                        </p:tgtEl>
                                      </p:cBhvr>
                                    </p:animEffect>
                                  </p:childTnLst>
                                </p:cTn>
                              </p:par>
                              <p:par>
                                <p:cTn id="54" presetID="22" presetClass="entr" presetSubtype="1" fill="hold" nodeType="withEffect">
                                  <p:stCondLst>
                                    <p:cond delay="0"/>
                                  </p:stCondLst>
                                  <p:childTnLst>
                                    <p:set>
                                      <p:cBhvr>
                                        <p:cTn id="55" dur="1" fill="hold">
                                          <p:stCondLst>
                                            <p:cond delay="0"/>
                                          </p:stCondLst>
                                        </p:cTn>
                                        <p:tgtEl>
                                          <p:spTgt spid="333"/>
                                        </p:tgtEl>
                                        <p:attrNameLst>
                                          <p:attrName>style.visibility</p:attrName>
                                        </p:attrNameLst>
                                      </p:cBhvr>
                                      <p:to>
                                        <p:strVal val="visible"/>
                                      </p:to>
                                    </p:set>
                                    <p:animEffect transition="in" filter="wipe(up)">
                                      <p:cBhvr>
                                        <p:cTn id="56" dur="500"/>
                                        <p:tgtEl>
                                          <p:spTgt spid="333"/>
                                        </p:tgtEl>
                                      </p:cBhvr>
                                    </p:animEffect>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0" nodeType="clickEffect">
                                  <p:stCondLst>
                                    <p:cond delay="0"/>
                                  </p:stCondLst>
                                  <p:childTnLst>
                                    <p:animMotion origin="layout" path="M 0.00078 -0.00394 L 0.00078 -0.0037 C -0.00026 -0.00162 -0.00143 0.00046 -0.00235 0.00301 C -0.00261 0.00417 -0.00274 0.00532 -0.00274 0.00671 C -0.003 0.00949 -0.00313 0.0125 -0.00326 0.01551 C -0.00339 0.01736 -0.00365 0.01898 -0.00378 0.02083 C -0.00378 0.02315 -0.0043 0.04583 -0.00482 0.05185 C -0.00495 0.05417 -0.00547 0.05602 -0.00573 0.0581 C -0.0056 0.08449 -0.0056 0.11088 -0.00534 0.13727 C -0.00521 0.13819 -0.00482 0.13889 -0.00482 0.13981 C -0.0043 0.14468 -0.00417 0.1493 -0.00378 0.15417 C -0.00339 0.1588 -0.00326 0.16273 -0.00274 0.16736 C -0.00248 0.17106 -0.00182 0.17801 -0.00182 0.17824 C -0.00195 0.19444 -0.00209 0.21065 -0.00235 0.22708 C -0.00248 0.24028 -0.00261 0.25509 -0.00326 0.26875 C -0.00339 0.27106 -0.00365 0.27361 -0.00378 0.27593 C -0.00391 0.2838 -0.00404 0.2919 -0.0043 0.29977 C -0.0043 0.30116 -0.00469 0.30231 -0.00482 0.30347 C -0.00508 0.30694 -0.00495 0.31065 -0.00534 0.31412 C -0.00547 0.31597 -0.00625 0.31944 -0.00625 0.31968 C -0.00755 0.33518 -0.00612 0.31875 -0.00729 0.32917 C -0.00768 0.33241 -0.00794 0.33565 -0.00834 0.33889 C -0.00847 0.34005 -0.00847 0.34143 -0.00873 0.34259 C -0.00899 0.34352 -0.00951 0.34421 -0.00977 0.34514 C -0.00977 0.3456 -0.01055 0.35231 -0.01081 0.35324 C -0.0112 0.3544 -0.01185 0.35555 -0.01224 0.35671 C -0.01419 0.36204 -0.01328 0.36111 -0.01628 0.36551 C -0.01732 0.36736 -0.01875 0.36829 -0.01979 0.37014 C -0.0207 0.37153 -0.02123 0.37384 -0.02227 0.37546 C -0.02344 0.37708 -0.02513 0.37778 -0.0263 0.37986 C -0.02748 0.38194 -0.03177 0.39005 -0.03373 0.39236 C -0.0349 0.39352 -0.0362 0.39375 -0.03724 0.39491 C -0.03932 0.39699 -0.04115 0.4 -0.04323 0.40208 C -0.0444 0.40324 -0.04557 0.4044 -0.04675 0.40555 C -0.04844 0.40718 -0.05052 0.4088 -0.05222 0.40995 C -0.05274 0.41042 -0.05326 0.41065 -0.05378 0.41088 C -0.06055 0.41991 -0.05065 0.40718 -0.0582 0.41528 C -0.05912 0.41643 -0.0599 0.41782 -0.06081 0.41898 C -0.0612 0.41944 -0.06172 0.41944 -0.06224 0.41991 C -0.06602 0.42315 -0.06341 0.42153 -0.06628 0.4243 C -0.0681 0.42616 -0.06992 0.42778 -0.07175 0.42963 C -0.07279 0.43079 -0.0737 0.43218 -0.07474 0.4331 C -0.07539 0.4338 -0.07604 0.43356 -0.07669 0.43403 C -0.07774 0.43472 -0.07878 0.43588 -0.07969 0.4368 C -0.08125 0.43796 -0.08281 0.43889 -0.08425 0.44028 C -0.08477 0.44074 -0.08516 0.44143 -0.08568 0.44213 C -0.0875 0.44398 -0.08945 0.4456 -0.09128 0.44745 C -0.09649 0.45278 -0.09336 0.45093 -0.09727 0.45278 C -0.09883 0.45555 -0.09922 0.45648 -0.10117 0.45903 C -0.10209 0.45995 -0.103 0.46042 -0.10378 0.46157 C -0.10482 0.46319 -0.10573 0.46505 -0.10677 0.4669 C -0.1086 0.47037 -0.10781 0.46852 -0.10925 0.47222 C -0.11068 0.48495 -0.1086 0.46921 -0.11068 0.48032 C -0.11107 0.48194 -0.11159 0.48866 -0.11172 0.49005 C -0.11185 0.49097 -0.11211 0.4919 -0.11224 0.49259 C -0.11237 0.49537 -0.1125 0.49815 -0.11276 0.50069 C -0.11276 0.50162 -0.11315 0.50347 -0.11315 0.5037 L -0.11315 0.50347 " pathEditMode="relative" rAng="0" ptsTypes="AAAAAAAAAAAAAAAAAAAAAAAAAAAAAAAAAAAAAAAAAAAAAAAAAAAAAAAAAA">
                                      <p:cBhvr>
                                        <p:cTn id="60" dur="2000" fill="hold"/>
                                        <p:tgtEl>
                                          <p:spTgt spid="317"/>
                                        </p:tgtEl>
                                        <p:attrNameLst>
                                          <p:attrName>ppt_x</p:attrName>
                                          <p:attrName>ppt_y</p:attrName>
                                        </p:attrNameLst>
                                      </p:cBhvr>
                                      <p:rCtr x="-5703" y="25370"/>
                                    </p:animMotion>
                                  </p:childTnLst>
                                </p:cTn>
                              </p:par>
                              <p:par>
                                <p:cTn id="61" presetID="1" presetClass="entr" presetSubtype="0" fill="hold" grpId="0" nodeType="withEffect">
                                  <p:stCondLst>
                                    <p:cond delay="0"/>
                                  </p:stCondLst>
                                  <p:childTnLst>
                                    <p:set>
                                      <p:cBhvr>
                                        <p:cTn id="62" dur="1" fill="hold">
                                          <p:stCondLst>
                                            <p:cond delay="0"/>
                                          </p:stCondLst>
                                        </p:cTn>
                                        <p:tgtEl>
                                          <p:spTgt spid="33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338"/>
                                        </p:tgtEl>
                                        <p:attrNameLst>
                                          <p:attrName>style.visibility</p:attrName>
                                        </p:attrNameLst>
                                      </p:cBhvr>
                                      <p:to>
                                        <p:strVal val="visible"/>
                                      </p:to>
                                    </p:set>
                                    <p:anim calcmode="lin" valueType="num">
                                      <p:cBhvr additive="base">
                                        <p:cTn id="67" dur="500" fill="hold"/>
                                        <p:tgtEl>
                                          <p:spTgt spid="338"/>
                                        </p:tgtEl>
                                        <p:attrNameLst>
                                          <p:attrName>ppt_x</p:attrName>
                                        </p:attrNameLst>
                                      </p:cBhvr>
                                      <p:tavLst>
                                        <p:tav tm="0">
                                          <p:val>
                                            <p:strVal val="1+#ppt_w/2"/>
                                          </p:val>
                                        </p:tav>
                                        <p:tav tm="100000">
                                          <p:val>
                                            <p:strVal val="#ppt_x"/>
                                          </p:val>
                                        </p:tav>
                                      </p:tavLst>
                                    </p:anim>
                                    <p:anim calcmode="lin" valueType="num">
                                      <p:cBhvr additive="base">
                                        <p:cTn id="68" dur="500" fill="hold"/>
                                        <p:tgtEl>
                                          <p:spTgt spid="338"/>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grpId="0" nodeType="clickEffect">
                                  <p:stCondLst>
                                    <p:cond delay="0"/>
                                  </p:stCondLst>
                                  <p:childTnLst>
                                    <p:animMotion origin="layout" path="M 1.25E-6 2.96296E-6 L 0.03724 -0.0007 " pathEditMode="relative" rAng="0" ptsTypes="AA">
                                      <p:cBhvr>
                                        <p:cTn id="72" dur="2000" fill="hold"/>
                                        <p:tgtEl>
                                          <p:spTgt spid="325"/>
                                        </p:tgtEl>
                                        <p:attrNameLst>
                                          <p:attrName>ppt_x</p:attrName>
                                          <p:attrName>ppt_y</p:attrName>
                                        </p:attrNameLst>
                                      </p:cBhvr>
                                      <p:rCtr x="1862" y="-46"/>
                                    </p:animMotion>
                                  </p:childTnLst>
                                </p:cTn>
                              </p:par>
                              <p:par>
                                <p:cTn id="73" presetID="42" presetClass="path" presetSubtype="0" accel="50000" decel="50000" fill="hold" grpId="1" nodeType="withEffect">
                                  <p:stCondLst>
                                    <p:cond delay="0"/>
                                  </p:stCondLst>
                                  <p:childTnLst>
                                    <p:animMotion origin="layout" path="M 1.66667E-6 1.48148E-6 L 0.03737 0.00092 " pathEditMode="relative" rAng="0" ptsTypes="AA">
                                      <p:cBhvr>
                                        <p:cTn id="74" dur="2000" fill="hold"/>
                                        <p:tgtEl>
                                          <p:spTgt spid="337"/>
                                        </p:tgtEl>
                                        <p:attrNameLst>
                                          <p:attrName>ppt_x</p:attrName>
                                          <p:attrName>ppt_y</p:attrName>
                                        </p:attrNameLst>
                                      </p:cBhvr>
                                      <p:rCtr x="1862" y="46"/>
                                    </p:animMotion>
                                  </p:childTnLst>
                                </p:cTn>
                              </p:par>
                              <p:par>
                                <p:cTn id="75" presetID="0" presetClass="path" presetSubtype="0" accel="50000" decel="50000" fill="hold" grpId="1" nodeType="withEffect">
                                  <p:stCondLst>
                                    <p:cond delay="0"/>
                                  </p:stCondLst>
                                  <p:childTnLst>
                                    <p:animMotion origin="layout" path="M -0.00026 0.00209 L -0.00026 0.00232 C -0.00039 0.00278 -0.00104 0.00926 -0.00026 0.01042 C 1.66667E-6 0.01088 0.00052 0.01019 0.00091 0.00996 C 0.00156 0.00949 0.00221 0.00926 0.00286 0.0088 C 0.00312 0.00857 0.00338 0.00834 0.00377 0.00834 C 0.00417 0.00811 0.00612 0.00741 0.00651 0.00718 C 0.00703 0.00672 0.00742 0.00625 0.00781 0.00602 C 0.00885 0.00556 0.00989 0.00556 0.01094 0.00556 C 0.01406 0.0051 0.01719 0.0051 0.02031 0.00487 C 0.02656 0.00301 0.01627 0.00602 0.03255 0.00371 C 0.0332 0.00371 0.03398 0.00278 0.03463 0.00278 C 0.03607 0.00232 0.04922 0.00162 0.04974 0.00162 C 0.06367 -0.00115 0.05325 0.0007 0.08685 0.00162 C 0.08893 0.00162 0.09101 0.00209 0.0931 0.00209 L 0.10742 0.00278 C 0.10898 0.00301 0.11042 0.00324 0.11185 0.00371 C 0.1138 0.0044 0.11289 0.00417 0.11471 0.00487 C 0.11523 0.00556 0.11575 0.00672 0.11653 0.00718 C 0.1168 0.00741 0.11719 0.00741 0.11745 0.00764 C 0.12044 0.01019 0.11784 0.00857 0.11992 0.00996 C 0.12031 0.01065 0.12057 0.01135 0.12096 0.01204 C 0.12109 0.01274 0.12122 0.01343 0.12148 0.01389 C 0.12187 0.01436 0.12239 0.01482 0.12278 0.01551 C 0.12344 0.01922 0.12252 0.01459 0.12409 0.01945 C 0.12422 0.01991 0.12422 0.02037 0.12435 0.02107 C 0.12448 0.02153 0.12474 0.02199 0.125 0.02269 C 0.12513 0.02338 0.12552 0.02593 0.12565 0.02662 C 0.12552 0.03195 0.12552 0.03727 0.12526 0.0426 C 0.12526 0.04329 0.12513 0.04375 0.125 0.04445 C 0.12474 0.04537 0.1237 0.04769 0.12344 0.04815 C 0.12292 0.04931 0.12252 0.05047 0.12213 0.05162 C 0.12187 0.05255 0.12161 0.05348 0.12122 0.0544 C 0.12096 0.05487 0.12057 0.0551 0.12031 0.05556 C 0.12005 0.05602 0.11979 0.05649 0.11966 0.05718 C 0.11953 0.05764 0.11953 0.05834 0.1194 0.0588 C 0.11914 0.05926 0.11875 0.05949 0.11836 0.05996 C 0.11797 0.06158 0.11771 0.06297 0.1168 0.06436 C 0.11653 0.06482 0.11614 0.06505 0.11588 0.06551 C 0.11198 0.0713 0.11771 0.06343 0.11406 0.06829 C 0.11315 0.06945 0.1125 0.07107 0.11159 0.07153 C 0.10833 0.07292 0.11224 0.07107 0.10898 0.07315 C 0.10859 0.07362 0.1082 0.07362 0.10781 0.07385 C 0.10729 0.07408 0.10677 0.07454 0.10625 0.075 C 0.10534 0.07547 0.10182 0.07662 0.10182 0.07686 C 0.09896 0.07801 0.10156 0.07801 0.09778 0.07871 C 0.09531 0.0794 0.09271 0.07963 0.09023 0.08056 C 0.08919 0.08079 0.08802 0.08149 0.08685 0.08149 C 0.07943 0.08218 0.072 0.08195 0.06471 0.08218 C 0.06419 0.08241 0.06367 0.08311 0.06315 0.08334 C 0.0612 0.0838 0.05755 0.08449 0.05755 0.08473 L 0.03255 0.0838 C 0.03086 0.0838 0.02917 0.08334 0.02747 0.08334 L -0.00938 0.08264 L -0.01472 0.08218 C -0.01602 0.08195 -0.01732 0.08172 -0.01875 0.08149 C -0.02292 0.08125 -0.02708 0.08125 -0.03125 0.08102 C -0.03216 0.08079 -0.03307 0.08079 -0.03399 0.08056 C -0.03815 0.07917 -0.03503 0.07917 -0.03998 0.07871 C -0.04557 0.07848 -0.05117 0.07848 -0.0569 0.07824 C -0.05964 0.07824 -0.0625 0.07778 -0.06524 0.07778 L -0.06719 0.07709 C -0.06771 0.07709 -0.06823 0.07686 -0.06875 0.07662 C -0.0694 0.07639 -0.07018 0.07616 -0.07083 0.07593 C -0.07813 0.0757 -0.08529 0.0757 -0.09245 0.07547 C -0.09518 0.07524 -0.09792 0.07547 -0.10052 0.075 C -0.1013 0.07477 -0.10208 0.07408 -0.10274 0.07385 C -0.10391 0.07338 -0.10703 0.07292 -0.10807 0.07269 C -0.10912 0.07199 -0.10912 0.07223 -0.11029 0.07153 C -0.11081 0.0713 -0.11133 0.07107 -0.11185 0.07107 C -0.11354 0.07084 -0.11537 0.07061 -0.11719 0.07037 C -0.11797 0.06968 -0.11901 0.06945 -0.11966 0.06829 C -0.12227 0.06343 -0.11862 0.06991 -0.12188 0.06482 C -0.12292 0.0632 -0.12318 0.0625 -0.12396 0.06042 C -0.12422 0.05996 -0.12448 0.05949 -0.12461 0.0588 C -0.12643 0.05255 -0.12292 0.06297 -0.12552 0.05487 C -0.12578 0.0544 -0.12591 0.05371 -0.12617 0.05324 C -0.12643 0.05255 -0.12695 0.05232 -0.12708 0.05162 C -0.12708 0.05186 -0.12839 0.04653 -0.12904 0.04537 C -0.1293 0.04491 -0.12969 0.04468 -0.12995 0.04445 C -0.13047 0.04306 -0.13086 0.04213 -0.13125 0.04051 C -0.13138 0.03982 -0.13125 0.03889 -0.13151 0.0382 C -0.13177 0.03727 -0.13242 0.03658 -0.13281 0.03542 C -0.13307 0.03449 -0.1332 0.03357 -0.13333 0.03264 C -0.13347 0.03218 -0.13347 0.03149 -0.13373 0.03102 C -0.13399 0.03033 -0.13438 0.02987 -0.13464 0.0294 C -0.13542 0.025 -0.13451 0.0301 -0.13555 0.02107 L -0.13581 0.01829 C -0.13581 0.01644 -0.13568 0.01459 -0.13555 0.01274 C -0.13555 0.01204 -0.13542 0.01158 -0.13529 0.01112 C -0.13503 0.01042 -0.13464 0.00973 -0.13438 0.00926 C -0.13268 0.00718 -0.13294 0.00741 -0.13151 0.00649 C -0.13047 0.00533 -0.13021 0.00463 -0.12904 0.00371 C -0.12865 0.00348 -0.12813 0.00348 -0.12774 0.00324 C -0.12656 0.00162 -0.12656 0.00139 -0.12526 0.00047 C -0.125 0.00024 -0.12461 0.00024 -0.12435 -4.07407E-6 C -0.12396 -0.00046 -0.1237 -0.00092 -0.12344 -0.00115 C -0.12292 -0.00162 -0.12227 -0.00162 -0.12188 -0.00185 C -0.11823 -0.0037 -0.12214 -0.00231 -0.11901 -0.00347 C -0.11693 -0.00416 -0.11719 -0.00393 -0.11458 -0.00463 C -0.10899 -0.00578 -0.11458 -0.00486 -0.10404 -0.00555 C -0.10365 -0.00578 -0.10313 -0.00601 -0.10274 -0.00625 C -0.10169 -0.00648 -0.10065 -0.00648 -0.09961 -0.00671 C -0.09883 -0.00694 -0.09792 -0.00717 -0.09714 -0.0074 C -0.09583 -0.00763 -0.09336 -0.00833 -0.09336 -0.0081 C -0.09024 -0.0081 -0.08854 -0.00856 -0.08594 -0.0074 C -0.08555 -0.00717 -0.08529 -0.00694 -0.0849 -0.00671 C -0.08425 -0.00625 -0.0836 -0.00509 -0.08307 -0.00393 C -0.08281 -0.00347 -0.08281 -0.00277 -0.08242 -0.00231 C -0.08216 -0.00208 -0.08177 -0.00185 -0.08151 -0.00185 C -0.0806 0.00093 -0.08138 -0.00069 -0.07969 0.00093 C -0.0793 0.00139 -0.07904 0.00186 -0.07865 0.00209 C -0.078 0.00278 -0.078 0.00301 -0.07748 0.00278 L -0.07774 0.00371 " pathEditMode="relative" rAng="0" ptsTypes="AAAAAAAAAAAAAAAAAAAAAAAAAAAAAAAAAAAAAAAAAAAAAAAAAAAAAAAAAAAAAAAAAAAAAAAAAAAAAAAAAAAAAAAAAAAAAAAAAAAAAAAAAAAAAAAAAA">
                                      <p:cBhvr>
                                        <p:cTn id="76" dur="2000" fill="hold"/>
                                        <p:tgtEl>
                                          <p:spTgt spid="328"/>
                                        </p:tgtEl>
                                        <p:attrNameLst>
                                          <p:attrName>ppt_x</p:attrName>
                                          <p:attrName>ppt_y</p:attrName>
                                        </p:attrNameLst>
                                      </p:cBhvr>
                                      <p:rCtr x="-482" y="3611"/>
                                    </p:animMotion>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317"/>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315"/>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316"/>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3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4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41"/>
                                        </p:tgtEl>
                                        <p:attrNameLst>
                                          <p:attrName>style.visibility</p:attrName>
                                        </p:attrNameLst>
                                      </p:cBhvr>
                                      <p:to>
                                        <p:strVal val="visible"/>
                                      </p:to>
                                    </p:set>
                                  </p:childTnLst>
                                </p:cTn>
                              </p:par>
                              <p:par>
                                <p:cTn id="91" presetID="42" presetClass="path" presetSubtype="0" accel="50000" decel="50000" fill="hold" grpId="1" nodeType="withEffect">
                                  <p:stCondLst>
                                    <p:cond delay="0"/>
                                  </p:stCondLst>
                                  <p:childTnLst>
                                    <p:animMotion origin="layout" path="M 2.5E-6 -3.33333E-6 L 0.08867 0.04861 " pathEditMode="relative" rAng="0" ptsTypes="AA">
                                      <p:cBhvr>
                                        <p:cTn id="92" dur="2000" fill="hold"/>
                                        <p:tgtEl>
                                          <p:spTgt spid="339"/>
                                        </p:tgtEl>
                                        <p:attrNameLst>
                                          <p:attrName>ppt_x</p:attrName>
                                          <p:attrName>ppt_y</p:attrName>
                                        </p:attrNameLst>
                                      </p:cBhvr>
                                      <p:rCtr x="4427" y="2431"/>
                                    </p:animMotion>
                                  </p:childTnLst>
                                </p:cTn>
                              </p:par>
                              <p:par>
                                <p:cTn id="93" presetID="42" presetClass="path" presetSubtype="0" accel="50000" decel="50000" fill="hold" grpId="1" nodeType="withEffect">
                                  <p:stCondLst>
                                    <p:cond delay="0"/>
                                  </p:stCondLst>
                                  <p:childTnLst>
                                    <p:animMotion origin="layout" path="M 2.5E-6 -3.33333E-6 L 0.08867 -0.00092 " pathEditMode="relative" rAng="0" ptsTypes="AA">
                                      <p:cBhvr>
                                        <p:cTn id="94" dur="2000" fill="hold"/>
                                        <p:tgtEl>
                                          <p:spTgt spid="341"/>
                                        </p:tgtEl>
                                        <p:attrNameLst>
                                          <p:attrName>ppt_x</p:attrName>
                                          <p:attrName>ppt_y</p:attrName>
                                        </p:attrNameLst>
                                      </p:cBhvr>
                                      <p:rCtr x="4427" y="-46"/>
                                    </p:animMotion>
                                  </p:childTnLst>
                                </p:cTn>
                              </p:par>
                              <p:par>
                                <p:cTn id="95" presetID="0" presetClass="path" presetSubtype="0" accel="50000" decel="50000" fill="hold" grpId="1" nodeType="withEffect">
                                  <p:stCondLst>
                                    <p:cond delay="0"/>
                                  </p:stCondLst>
                                  <p:childTnLst>
                                    <p:animMotion origin="layout" path="M 1.11022E-16 -4.07407E-6 L 1.11022E-16 0.00024 C 0.00013 0.00579 0.00026 0.01181 0.00039 0.0176 C 0.00052 0.01899 0.00091 0.02014 0.00091 0.0213 C 0.00091 0.03102 0.00052 0.03033 1.11022E-16 0.03774 C -0.00013 0.03959 -0.00052 0.0507 -0.0013 0.05255 L -0.00286 0.05695 C -0.00312 0.05764 -0.00339 0.0588 -0.00378 0.05926 C -0.00456 0.06019 -0.00534 0.06158 -0.00625 0.06204 C -0.01146 0.06528 -0.00612 0.06227 -0.01068 0.06436 C -0.01107 0.06459 -0.01159 0.06482 -0.01198 0.06505 C -0.01263 0.06551 -0.01328 0.06621 -0.01406 0.06667 C -0.01549 0.06737 -0.01706 0.0676 -0.01862 0.06806 C -0.01901 0.06829 -0.0194 0.06875 -0.01992 0.06875 C -0.02096 0.06922 -0.02214 0.06922 -0.02305 0.06968 L -0.08372 0.06875 C -0.08646 0.06875 -0.08932 0.06968 -0.09193 0.06968 C -0.10234 0.06968 -0.11263 0.06899 -0.12292 0.06875 C -0.12643 0.06852 -0.12982 0.06922 -0.1332 0.06806 C -0.13385 0.06783 -0.13411 0.06621 -0.13451 0.06505 C -0.13503 0.06366 -0.13568 0.06227 -0.13607 0.06065 C -0.13659 0.05926 -0.13646 0.05741 -0.13698 0.05625 C -0.13802 0.05324 -0.13763 0.05487 -0.13802 0.05186 C -0.13802 0.03959 -0.13802 0.02755 -0.13776 0.01551 C -0.13776 0.01459 -0.13763 0.01389 -0.13737 0.0132 C -0.13685 0.01158 -0.13633 0.01019 -0.13568 0.0088 L -0.1349 0.00649 C -0.13398 0.00394 -0.13437 0.00487 -0.13359 0.00371 L -0.13359 0.00394 " pathEditMode="relative" rAng="0" ptsTypes="AAAAAAAAAAAAAAAAAAAAAAAAAAAAA">
                                      <p:cBhvr>
                                        <p:cTn id="96" dur="2000" fill="hold"/>
                                        <p:tgtEl>
                                          <p:spTgt spid="340"/>
                                        </p:tgtEl>
                                        <p:attrNameLst>
                                          <p:attrName>ppt_x</p:attrName>
                                          <p:attrName>ppt_y</p:attrName>
                                        </p:attrNameLst>
                                      </p:cBhvr>
                                      <p:rCtr x="-6862"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animBg="1"/>
      <p:bldP spid="315" grpId="1" animBg="1"/>
      <p:bldP spid="316" grpId="0" animBg="1"/>
      <p:bldP spid="316" grpId="1" animBg="1"/>
      <p:bldP spid="317" grpId="0" animBg="1"/>
      <p:bldP spid="317" grpId="1" animBg="1"/>
      <p:bldP spid="319" grpId="0"/>
      <p:bldP spid="323" grpId="0"/>
      <p:bldP spid="324" grpId="0"/>
      <p:bldP spid="325" grpId="0" animBg="1"/>
      <p:bldP spid="325" grpId="1" animBg="1"/>
      <p:bldP spid="328" grpId="0" animBg="1"/>
      <p:bldP spid="328" grpId="1" animBg="1"/>
      <p:bldP spid="337" grpId="0" animBg="1"/>
      <p:bldP spid="337" grpId="1" animBg="1"/>
      <p:bldP spid="339" grpId="0" animBg="1"/>
      <p:bldP spid="339" grpId="1" animBg="1"/>
      <p:bldP spid="340" grpId="0" animBg="1"/>
      <p:bldP spid="340" grpId="1" animBg="1"/>
      <p:bldP spid="341" grpId="0" animBg="1"/>
      <p:bldP spid="34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4083953" cy="461665"/>
          </a:xfrm>
          <a:prstGeom prst="rect">
            <a:avLst/>
          </a:prstGeom>
          <a:noFill/>
        </p:spPr>
        <p:txBody>
          <a:bodyPr wrap="square" rtlCol="0">
            <a:spAutoFit/>
          </a:bodyPr>
          <a:lstStyle/>
          <a:p>
            <a:r>
              <a:rPr lang="en-US" altLang="zh-CN" sz="2400" dirty="0">
                <a:solidFill>
                  <a:schemeClr val="bg2">
                    <a:lumMod val="25000"/>
                  </a:schemeClr>
                </a:solidFill>
                <a:latin typeface="微软雅黑" panose="020B0503020204020204" pitchFamily="34" charset="-122"/>
                <a:ea typeface="微软雅黑" panose="020B0503020204020204" pitchFamily="34" charset="-122"/>
              </a:rPr>
              <a:t>MapEmbed Hash Table</a:t>
            </a:r>
            <a:endParaRPr lang="zh-CN" altLang="en-US" sz="2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78" name="图片 77">
            <a:extLst>
              <a:ext uri="{FF2B5EF4-FFF2-40B4-BE49-F238E27FC236}">
                <a16:creationId xmlns:a16="http://schemas.microsoft.com/office/drawing/2014/main" id="{0BFCD30E-BB96-4904-8BC5-01A0BAF6CAEB}"/>
              </a:ext>
            </a:extLst>
          </p:cNvPr>
          <p:cNvPicPr>
            <a:picLocks noChangeAspect="1"/>
          </p:cNvPicPr>
          <p:nvPr/>
        </p:nvPicPr>
        <p:blipFill>
          <a:blip r:embed="rId3"/>
          <a:stretch>
            <a:fillRect/>
          </a:stretch>
        </p:blipFill>
        <p:spPr>
          <a:xfrm>
            <a:off x="2303256" y="1344027"/>
            <a:ext cx="7244604" cy="4933157"/>
          </a:xfrm>
          <a:prstGeom prst="rect">
            <a:avLst/>
          </a:prstGeom>
        </p:spPr>
      </p:pic>
    </p:spTree>
    <p:extLst>
      <p:ext uri="{BB962C8B-B14F-4D97-AF65-F5344CB8AC3E}">
        <p14:creationId xmlns:p14="http://schemas.microsoft.com/office/powerpoint/2010/main" val="4133891304"/>
      </p:ext>
    </p:extLst>
  </p:cSld>
  <p:clrMapOvr>
    <a:masterClrMapping/>
  </p:clrMapOvr>
  <p:transition spd="med" advTm="67760">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4083953" cy="461665"/>
          </a:xfrm>
          <a:prstGeom prst="rect">
            <a:avLst/>
          </a:prstGeom>
          <a:noFill/>
        </p:spPr>
        <p:txBody>
          <a:bodyPr wrap="square" rtlCol="0">
            <a:spAutoFit/>
          </a:bodyPr>
          <a:lstStyle/>
          <a:p>
            <a:r>
              <a:rPr lang="en-US" altLang="zh-CN" sz="2400" dirty="0">
                <a:solidFill>
                  <a:schemeClr val="bg2">
                    <a:lumMod val="25000"/>
                  </a:schemeClr>
                </a:solidFill>
                <a:latin typeface="微软雅黑" panose="020B0503020204020204" pitchFamily="34" charset="-122"/>
                <a:ea typeface="微软雅黑" panose="020B0503020204020204" pitchFamily="34" charset="-122"/>
              </a:rPr>
              <a:t>MapEmbed</a:t>
            </a:r>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 Hash Table</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55" name="文本框 354">
            <a:extLst>
              <a:ext uri="{FF2B5EF4-FFF2-40B4-BE49-F238E27FC236}">
                <a16:creationId xmlns:a16="http://schemas.microsoft.com/office/drawing/2014/main" id="{BA71B62F-B149-4770-B3D5-DD3F467C7763}"/>
              </a:ext>
            </a:extLst>
          </p:cNvPr>
          <p:cNvSpPr txBox="1"/>
          <p:nvPr/>
        </p:nvSpPr>
        <p:spPr>
          <a:xfrm>
            <a:off x="621433" y="1447139"/>
            <a:ext cx="4240127" cy="4524315"/>
          </a:xfrm>
          <a:prstGeom prst="rect">
            <a:avLst/>
          </a:prstGeom>
          <a:noFill/>
        </p:spPr>
        <p:txBody>
          <a:bodyPr wrap="square" rtlCol="0">
            <a:spAutoFit/>
          </a:bodyPr>
          <a:lstStyle/>
          <a:p>
            <a:r>
              <a:rPr lang="en-US" altLang="zh-CN" sz="2400" dirty="0"/>
              <a:t>Strength</a:t>
            </a:r>
          </a:p>
          <a:p>
            <a:pPr marL="285750" indent="-285750">
              <a:buFont typeface="Arial" panose="020B0604020202020204" pitchFamily="34" charset="0"/>
              <a:buChar char="•"/>
            </a:pPr>
            <a:r>
              <a:rPr lang="en-US" altLang="zh-CN" sz="2400" dirty="0"/>
              <a:t>High load factor (&gt;90%)</a:t>
            </a:r>
          </a:p>
          <a:p>
            <a:pPr marL="742950" lvl="1" indent="-285750">
              <a:buFont typeface="Arial" panose="020B0604020202020204" pitchFamily="34" charset="0"/>
              <a:buChar char="•"/>
            </a:pPr>
            <a:r>
              <a:rPr lang="en-US" altLang="zh-CN" sz="2400" dirty="0"/>
              <a:t>Technique: Embedding and memory sharing.</a:t>
            </a:r>
          </a:p>
          <a:p>
            <a:pPr marL="285750" indent="-285750">
              <a:buFont typeface="Arial" panose="020B0604020202020204" pitchFamily="34" charset="0"/>
              <a:buChar char="•"/>
            </a:pPr>
            <a:r>
              <a:rPr lang="en-US" altLang="zh-CN" sz="2400" dirty="0"/>
              <a:t>Small index (0.5~1.6 bits per key)</a:t>
            </a:r>
          </a:p>
          <a:p>
            <a:pPr marL="742950" lvl="1" indent="-285750">
              <a:buFont typeface="Arial" panose="020B0604020202020204" pitchFamily="34" charset="0"/>
              <a:buChar char="•"/>
            </a:pPr>
            <a:r>
              <a:rPr lang="en-US" altLang="zh-CN" sz="2400" dirty="0"/>
              <a:t>Technique: Storing the offset (# of circular move).</a:t>
            </a:r>
          </a:p>
          <a:p>
            <a:pPr marL="285750" indent="-285750">
              <a:buFont typeface="Arial" panose="020B0604020202020204" pitchFamily="34" charset="0"/>
              <a:buChar char="•"/>
            </a:pPr>
            <a:r>
              <a:rPr lang="en-US" altLang="zh-CN" sz="2400" dirty="0"/>
              <a:t>Fast incremental update</a:t>
            </a:r>
          </a:p>
          <a:p>
            <a:pPr marL="742950" lvl="1" indent="-285750">
              <a:buFont typeface="Arial" panose="020B0604020202020204" pitchFamily="34" charset="0"/>
              <a:buChar char="•"/>
            </a:pPr>
            <a:r>
              <a:rPr lang="en-US" altLang="zh-CN" sz="2400" dirty="0"/>
              <a:t>Technique: Fast offset computation without changing hash functions.</a:t>
            </a:r>
          </a:p>
        </p:txBody>
      </p:sp>
      <p:pic>
        <p:nvPicPr>
          <p:cNvPr id="78" name="图片 77">
            <a:extLst>
              <a:ext uri="{FF2B5EF4-FFF2-40B4-BE49-F238E27FC236}">
                <a16:creationId xmlns:a16="http://schemas.microsoft.com/office/drawing/2014/main" id="{0BFCD30E-BB96-4904-8BC5-01A0BAF6CAEB}"/>
              </a:ext>
            </a:extLst>
          </p:cNvPr>
          <p:cNvPicPr>
            <a:picLocks noChangeAspect="1"/>
          </p:cNvPicPr>
          <p:nvPr/>
        </p:nvPicPr>
        <p:blipFill>
          <a:blip r:embed="rId3"/>
          <a:stretch>
            <a:fillRect/>
          </a:stretch>
        </p:blipFill>
        <p:spPr>
          <a:xfrm>
            <a:off x="5059680" y="1447138"/>
            <a:ext cx="6593779" cy="4489983"/>
          </a:xfrm>
          <a:prstGeom prst="rect">
            <a:avLst/>
          </a:prstGeom>
        </p:spPr>
      </p:pic>
    </p:spTree>
    <p:extLst>
      <p:ext uri="{BB962C8B-B14F-4D97-AF65-F5344CB8AC3E}">
        <p14:creationId xmlns:p14="http://schemas.microsoft.com/office/powerpoint/2010/main" val="2894013737"/>
      </p:ext>
    </p:extLst>
  </p:cSld>
  <p:clrMapOvr>
    <a:masterClrMapping/>
  </p:clrMapOvr>
  <p:transition spd="med" advTm="137004">
    <p:pull/>
  </p:transition>
</p:sld>
</file>

<file path=ppt/tags/tag1.xml><?xml version="1.0" encoding="utf-8"?>
<p:tagLst xmlns:a="http://schemas.openxmlformats.org/drawingml/2006/main" xmlns:r="http://schemas.openxmlformats.org/officeDocument/2006/relationships" xmlns:p="http://schemas.openxmlformats.org/presentationml/2006/main">
  <p:tag name="TIMING" val="|35.3|1.4|1.3"/>
</p:tagLst>
</file>

<file path=ppt/tags/tag2.xml><?xml version="1.0" encoding="utf-8"?>
<p:tagLst xmlns:a="http://schemas.openxmlformats.org/drawingml/2006/main" xmlns:r="http://schemas.openxmlformats.org/officeDocument/2006/relationships" xmlns:p="http://schemas.openxmlformats.org/presentationml/2006/main">
  <p:tag name="TIMING" val="|147.5|2.2|0.6|0.8|1.2|1|0.9|1.3"/>
</p:tagLst>
</file>

<file path=ppt/tags/tag3.xml><?xml version="1.0" encoding="utf-8"?>
<p:tagLst xmlns:a="http://schemas.openxmlformats.org/drawingml/2006/main" xmlns:r="http://schemas.openxmlformats.org/officeDocument/2006/relationships" xmlns:p="http://schemas.openxmlformats.org/presentationml/2006/main">
  <p:tag name="TIMING" val="|0.1|43|1.6|2|0.7|0.7|0.8|2.5|1.6|4.5|1.4|0.9|35.5|0.8"/>
</p:tagLst>
</file>

<file path=ppt/tags/tag4.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9935</TotalTime>
  <Words>2633</Words>
  <Application>Microsoft Office PowerPoint</Application>
  <PresentationFormat>宽屏</PresentationFormat>
  <Paragraphs>303</Paragraphs>
  <Slides>16</Slides>
  <Notes>16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方正兰亭粗黑_GBK</vt:lpstr>
      <vt:lpstr>宋体</vt:lpstr>
      <vt:lpstr>Microsoft YaHei</vt:lpstr>
      <vt:lpstr>Microsoft YaHei</vt:lpstr>
      <vt:lpstr>幼圆</vt:lpstr>
      <vt:lpstr>Arial</vt:lpstr>
      <vt:lpstr>Calibri</vt:lpstr>
      <vt:lpstr>Cambria Math</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吴 钰晗</cp:lastModifiedBy>
  <cp:revision>249</cp:revision>
  <dcterms:created xsi:type="dcterms:W3CDTF">2015-05-06T09:02:23Z</dcterms:created>
  <dcterms:modified xsi:type="dcterms:W3CDTF">2021-10-12T09:02:33Z</dcterms:modified>
</cp:coreProperties>
</file>